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8" r:id="rId2"/>
    <p:sldId id="303" r:id="rId3"/>
    <p:sldId id="267" r:id="rId4"/>
    <p:sldId id="326" r:id="rId5"/>
    <p:sldId id="327" r:id="rId6"/>
    <p:sldId id="328" r:id="rId7"/>
    <p:sldId id="262" r:id="rId8"/>
    <p:sldId id="315" r:id="rId9"/>
    <p:sldId id="329" r:id="rId10"/>
    <p:sldId id="330" r:id="rId11"/>
    <p:sldId id="317" r:id="rId12"/>
    <p:sldId id="331" r:id="rId13"/>
    <p:sldId id="333" r:id="rId14"/>
    <p:sldId id="332" r:id="rId15"/>
    <p:sldId id="314" r:id="rId16"/>
    <p:sldId id="313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21" autoAdjust="0"/>
    <p:restoredTop sz="93609" autoAdjust="0"/>
  </p:normalViewPr>
  <p:slideViewPr>
    <p:cSldViewPr snapToGrid="0">
      <p:cViewPr varScale="1">
        <p:scale>
          <a:sx n="62" d="100"/>
          <a:sy n="62" d="100"/>
        </p:scale>
        <p:origin x="318" y="66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01B9A-1C11-40B7-BAE8-04F0AEDD3319}" type="datetimeFigureOut">
              <a:rPr lang="zh-TW" altLang="en-US" smtClean="0"/>
              <a:t>2020/11/2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CA163-D590-458C-9177-BFF24DDBEE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817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When A is square, one side is sufficient.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BD3B3-830A-4B08-9D53-832E7BF58ADA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3550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Column is “linear”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CA163-D590-458C-9177-BFF24DDBEEBB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2874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b="0" i="0" dirty="0">
                <a:solidFill>
                  <a:srgbClr val="CCCCCC"/>
                </a:solidFill>
                <a:effectLst/>
                <a:latin typeface="Roboto"/>
              </a:rPr>
              <a:t>薩托爾魔方陣</a:t>
            </a:r>
            <a:endParaRPr lang="en-US" altLang="zh-TW" b="0" i="0" dirty="0">
              <a:solidFill>
                <a:srgbClr val="2E302F"/>
              </a:solidFill>
              <a:effectLst/>
              <a:latin typeface="Helvetica Neue"/>
            </a:endParaRPr>
          </a:p>
          <a:p>
            <a:endParaRPr lang="en-US" altLang="zh-TW" b="0" i="0" dirty="0">
              <a:solidFill>
                <a:srgbClr val="2E302F"/>
              </a:solidFill>
              <a:effectLst/>
              <a:latin typeface="Helvetica Neue"/>
            </a:endParaRPr>
          </a:p>
          <a:p>
            <a:r>
              <a:rPr lang="zh-TW" altLang="en-US" b="0" i="0" dirty="0">
                <a:solidFill>
                  <a:srgbClr val="2E302F"/>
                </a:solidFill>
                <a:effectLst/>
                <a:latin typeface="Helvetica Neue"/>
              </a:rPr>
              <a:t>目前最有名現存的「薩托魔方陣」文物是位於法國奧佩德 </a:t>
            </a:r>
            <a:r>
              <a:rPr lang="en-US" altLang="zh-TW" b="0" i="0" dirty="0" err="1">
                <a:solidFill>
                  <a:srgbClr val="2E302F"/>
                </a:solidFill>
                <a:effectLst/>
                <a:latin typeface="Helvetica Neue"/>
              </a:rPr>
              <a:t>Oppède</a:t>
            </a:r>
            <a:r>
              <a:rPr lang="en-US" altLang="zh-TW" b="0" i="0" dirty="0">
                <a:solidFill>
                  <a:srgbClr val="2E302F"/>
                </a:solidFill>
                <a:effectLst/>
                <a:latin typeface="Helvetica Neue"/>
              </a:rPr>
              <a:t> </a:t>
            </a:r>
            <a:r>
              <a:rPr lang="zh-TW" altLang="en-US" b="0" i="0" dirty="0">
                <a:solidFill>
                  <a:srgbClr val="2E302F"/>
                </a:solidFill>
                <a:effectLst/>
                <a:latin typeface="Helvetica Neue"/>
              </a:rPr>
              <a:t>刻在牆上的一個魔方陣，不論從上至下、從下至上、從左至右、從右至左，都能導出「</a:t>
            </a:r>
            <a:r>
              <a:rPr lang="en-US" altLang="zh-TW" b="0" i="0" dirty="0">
                <a:solidFill>
                  <a:srgbClr val="2E302F"/>
                </a:solidFill>
                <a:effectLst/>
                <a:latin typeface="Helvetica Neue"/>
              </a:rPr>
              <a:t>SATOR</a:t>
            </a:r>
            <a:r>
              <a:rPr lang="zh-TW" altLang="en-US" b="0" i="0" dirty="0">
                <a:solidFill>
                  <a:srgbClr val="2E302F"/>
                </a:solidFill>
                <a:effectLst/>
                <a:latin typeface="Helvetica Neue"/>
              </a:rPr>
              <a:t>」（播種者）、「</a:t>
            </a:r>
            <a:r>
              <a:rPr lang="en-US" altLang="zh-TW" b="0" i="0" dirty="0">
                <a:solidFill>
                  <a:srgbClr val="2E302F"/>
                </a:solidFill>
                <a:effectLst/>
                <a:latin typeface="Helvetica Neue"/>
              </a:rPr>
              <a:t>AREPO</a:t>
            </a:r>
            <a:r>
              <a:rPr lang="zh-TW" altLang="en-US" b="0" i="0" dirty="0">
                <a:solidFill>
                  <a:srgbClr val="2E302F"/>
                </a:solidFill>
                <a:effectLst/>
                <a:latin typeface="Helvetica Neue"/>
              </a:rPr>
              <a:t>」（源自埃及古字，意義不可考）、「</a:t>
            </a:r>
            <a:r>
              <a:rPr lang="en-US" altLang="zh-TW" b="0" i="0" dirty="0">
                <a:solidFill>
                  <a:srgbClr val="2E302F"/>
                </a:solidFill>
                <a:effectLst/>
                <a:latin typeface="Helvetica Neue"/>
              </a:rPr>
              <a:t>TENET</a:t>
            </a:r>
            <a:r>
              <a:rPr lang="zh-TW" altLang="en-US" b="0" i="0" dirty="0">
                <a:solidFill>
                  <a:srgbClr val="2E302F"/>
                </a:solidFill>
                <a:effectLst/>
                <a:latin typeface="Helvetica Neue"/>
              </a:rPr>
              <a:t>」（信條、宗旨、原則）、「</a:t>
            </a:r>
            <a:r>
              <a:rPr lang="en-US" altLang="zh-TW" b="0" i="0" dirty="0">
                <a:solidFill>
                  <a:srgbClr val="2E302F"/>
                </a:solidFill>
                <a:effectLst/>
                <a:latin typeface="Helvetica Neue"/>
              </a:rPr>
              <a:t>OPERA</a:t>
            </a:r>
            <a:r>
              <a:rPr lang="zh-TW" altLang="en-US" b="0" i="0" dirty="0">
                <a:solidFill>
                  <a:srgbClr val="2E302F"/>
                </a:solidFill>
                <a:effectLst/>
                <a:latin typeface="Helvetica Neue"/>
              </a:rPr>
              <a:t>」（</a:t>
            </a:r>
            <a:r>
              <a:rPr lang="en-US" altLang="zh-TW" b="0" i="0" dirty="0">
                <a:solidFill>
                  <a:srgbClr val="2E302F"/>
                </a:solidFill>
                <a:effectLst/>
                <a:latin typeface="Helvetica Neue"/>
              </a:rPr>
              <a:t>Operation</a:t>
            </a:r>
            <a:r>
              <a:rPr lang="zh-TW" altLang="en-US" b="0" i="0" dirty="0">
                <a:solidFill>
                  <a:srgbClr val="2E302F"/>
                </a:solidFill>
                <a:effectLst/>
                <a:latin typeface="Helvetica Neue"/>
              </a:rPr>
              <a:t>，運作）、「</a:t>
            </a:r>
            <a:r>
              <a:rPr lang="en-US" altLang="zh-TW" b="0" i="0" dirty="0">
                <a:solidFill>
                  <a:srgbClr val="2E302F"/>
                </a:solidFill>
                <a:effectLst/>
                <a:latin typeface="Helvetica Neue"/>
              </a:rPr>
              <a:t>ROTAS</a:t>
            </a:r>
            <a:r>
              <a:rPr lang="zh-TW" altLang="en-US" b="0" i="0" dirty="0">
                <a:solidFill>
                  <a:srgbClr val="2E302F"/>
                </a:solidFill>
                <a:effectLst/>
                <a:latin typeface="Helvetica Neue"/>
              </a:rPr>
              <a:t>」（輪子、球體、領域）這五個字，所以被相信這是向古羅馬的「農業之神」「播種者」薩圖恩 </a:t>
            </a:r>
            <a:r>
              <a:rPr lang="en-US" altLang="zh-TW" b="0" i="0" dirty="0">
                <a:solidFill>
                  <a:srgbClr val="2E302F"/>
                </a:solidFill>
                <a:effectLst/>
                <a:latin typeface="Helvetica Neue"/>
              </a:rPr>
              <a:t>Saturn</a:t>
            </a:r>
            <a:r>
              <a:rPr lang="zh-TW" altLang="en-US" b="0" i="0" dirty="0">
                <a:solidFill>
                  <a:srgbClr val="2E302F"/>
                </a:solidFill>
                <a:effectLst/>
                <a:latin typeface="Helvetica Neue"/>
              </a:rPr>
              <a:t>（土星 </a:t>
            </a:r>
            <a:r>
              <a:rPr lang="en-US" altLang="zh-TW" b="0" i="0" dirty="0">
                <a:solidFill>
                  <a:srgbClr val="2E302F"/>
                </a:solidFill>
                <a:effectLst/>
                <a:latin typeface="Helvetica Neue"/>
              </a:rPr>
              <a:t>Saturn </a:t>
            </a:r>
            <a:r>
              <a:rPr lang="zh-TW" altLang="en-US" b="0" i="0" dirty="0">
                <a:solidFill>
                  <a:srgbClr val="2E302F"/>
                </a:solidFill>
                <a:effectLst/>
                <a:latin typeface="Helvetica Neue"/>
              </a:rPr>
              <a:t>和星期六 </a:t>
            </a:r>
            <a:r>
              <a:rPr lang="en-US" altLang="zh-TW" b="0" i="0" dirty="0">
                <a:solidFill>
                  <a:srgbClr val="2E302F"/>
                </a:solidFill>
                <a:effectLst/>
                <a:latin typeface="Helvetica Neue"/>
              </a:rPr>
              <a:t>Saturday </a:t>
            </a:r>
            <a:r>
              <a:rPr lang="zh-TW" altLang="en-US" b="0" i="0" dirty="0">
                <a:solidFill>
                  <a:srgbClr val="2E302F"/>
                </a:solidFill>
                <a:effectLst/>
                <a:latin typeface="Helvetica Neue"/>
              </a:rPr>
              <a:t>都是以祂來命名）祈禱的咒文。</a:t>
            </a:r>
            <a:endParaRPr lang="en-US" altLang="zh-TW" b="0" i="0" dirty="0">
              <a:solidFill>
                <a:srgbClr val="2E302F"/>
              </a:solidFill>
              <a:effectLst/>
              <a:latin typeface="Helvetica Neue"/>
            </a:endParaRPr>
          </a:p>
          <a:p>
            <a:endParaRPr lang="en-US" altLang="zh-TW" b="0" i="0" dirty="0">
              <a:solidFill>
                <a:srgbClr val="2E302F"/>
              </a:solidFill>
              <a:effectLst/>
              <a:latin typeface="Helvetica Neue"/>
            </a:endParaRPr>
          </a:p>
          <a:p>
            <a:r>
              <a:rPr lang="zh-TW" altLang="en-US" b="0" i="0" dirty="0">
                <a:solidFill>
                  <a:srgbClr val="CCCCCC"/>
                </a:solidFill>
                <a:effectLst/>
                <a:latin typeface="Roboto"/>
              </a:rPr>
              <a:t>有趣的是，電影的開場正是在「歌劇院」</a:t>
            </a:r>
            <a:r>
              <a:rPr lang="en-US" altLang="zh-TW" b="0" i="0" dirty="0">
                <a:solidFill>
                  <a:srgbClr val="CCCCCC"/>
                </a:solidFill>
                <a:effectLst/>
                <a:latin typeface="Roboto"/>
              </a:rPr>
              <a:t>Opera</a:t>
            </a:r>
            <a:r>
              <a:rPr lang="zh-TW" altLang="en-US" b="0" i="0" dirty="0">
                <a:solidFill>
                  <a:srgbClr val="CCCCCC"/>
                </a:solidFill>
                <a:effectLst/>
                <a:latin typeface="Roboto"/>
              </a:rPr>
              <a:t>裡發生、肯尼斯布萊納所飾演的反派老大名字就叫做「薩托」</a:t>
            </a:r>
            <a:r>
              <a:rPr lang="en-US" altLang="zh-TW" b="0" i="0" dirty="0" err="1">
                <a:solidFill>
                  <a:srgbClr val="CCCCCC"/>
                </a:solidFill>
                <a:effectLst/>
                <a:latin typeface="Roboto"/>
              </a:rPr>
              <a:t>Sator</a:t>
            </a:r>
            <a:r>
              <a:rPr lang="zh-TW" altLang="en-US" b="0" i="0" dirty="0">
                <a:solidFill>
                  <a:srgbClr val="CCCCCC"/>
                </a:solidFill>
                <a:effectLst/>
                <a:latin typeface="Roboto"/>
              </a:rPr>
              <a:t>，</a:t>
            </a:r>
            <a:r>
              <a:rPr lang="en-US" altLang="zh-TW" b="0" i="0" dirty="0">
                <a:solidFill>
                  <a:srgbClr val="CCCCCC"/>
                </a:solidFill>
                <a:effectLst/>
                <a:latin typeface="Roboto"/>
              </a:rPr>
              <a:t>ROTAS</a:t>
            </a:r>
            <a:r>
              <a:rPr lang="zh-TW" altLang="en-US" b="0" i="0" dirty="0">
                <a:solidFill>
                  <a:srgbClr val="CCCCCC"/>
                </a:solidFill>
                <a:effectLst/>
                <a:latin typeface="Roboto"/>
              </a:rPr>
              <a:t>是片中物流公司的名稱、</a:t>
            </a:r>
            <a:r>
              <a:rPr lang="en-US" altLang="zh-TW" b="0" i="0" dirty="0">
                <a:solidFill>
                  <a:srgbClr val="CCCCCC"/>
                </a:solidFill>
                <a:effectLst/>
                <a:latin typeface="Roboto"/>
              </a:rPr>
              <a:t>AREPO</a:t>
            </a:r>
            <a:r>
              <a:rPr lang="zh-TW" altLang="en-US" b="0" i="0" dirty="0">
                <a:solidFill>
                  <a:srgbClr val="CCCCCC"/>
                </a:solidFill>
                <a:effectLst/>
                <a:latin typeface="Roboto"/>
              </a:rPr>
              <a:t>則是凱特疑似外遇的偽畫師名字，而「天能」</a:t>
            </a:r>
            <a:r>
              <a:rPr lang="en-US" altLang="zh-TW" b="0" i="0" dirty="0">
                <a:solidFill>
                  <a:srgbClr val="CCCCCC"/>
                </a:solidFill>
                <a:effectLst/>
                <a:latin typeface="Roboto"/>
              </a:rPr>
              <a:t>Tenet</a:t>
            </a:r>
            <a:r>
              <a:rPr lang="zh-TW" altLang="en-US" b="0" i="0" dirty="0">
                <a:solidFill>
                  <a:srgbClr val="CCCCCC"/>
                </a:solidFill>
                <a:effectLst/>
                <a:latin typeface="Roboto"/>
              </a:rPr>
              <a:t>則成為全片的核心主軸，一個不能違背的永恆「教條」。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0CA163-D590-458C-9177-BFF24DDBEEBB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8433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25B0-D35F-4803-BFCA-56E56550C3A4}" type="datetimeFigureOut">
              <a:rPr lang="zh-TW" altLang="en-US" smtClean="0"/>
              <a:t>2020/11/2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3955-4E4D-4A33-B1BD-21F54B65CF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0994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25B0-D35F-4803-BFCA-56E56550C3A4}" type="datetimeFigureOut">
              <a:rPr lang="zh-TW" altLang="en-US" smtClean="0"/>
              <a:t>2020/11/2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3955-4E4D-4A33-B1BD-21F54B65CF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2987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25B0-D35F-4803-BFCA-56E56550C3A4}" type="datetimeFigureOut">
              <a:rPr lang="zh-TW" altLang="en-US" smtClean="0"/>
              <a:t>2020/11/2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3955-4E4D-4A33-B1BD-21F54B65CF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363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25B0-D35F-4803-BFCA-56E56550C3A4}" type="datetimeFigureOut">
              <a:rPr lang="zh-TW" altLang="en-US" smtClean="0"/>
              <a:t>2020/11/2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3955-4E4D-4A33-B1BD-21F54B65CF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7071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25B0-D35F-4803-BFCA-56E56550C3A4}" type="datetimeFigureOut">
              <a:rPr lang="zh-TW" altLang="en-US" smtClean="0"/>
              <a:t>2020/11/2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3955-4E4D-4A33-B1BD-21F54B65CF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8240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25B0-D35F-4803-BFCA-56E56550C3A4}" type="datetimeFigureOut">
              <a:rPr lang="zh-TW" altLang="en-US" smtClean="0"/>
              <a:t>2020/11/2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3955-4E4D-4A33-B1BD-21F54B65CF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0836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25B0-D35F-4803-BFCA-56E56550C3A4}" type="datetimeFigureOut">
              <a:rPr lang="zh-TW" altLang="en-US" smtClean="0"/>
              <a:t>2020/11/2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3955-4E4D-4A33-B1BD-21F54B65CF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821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25B0-D35F-4803-BFCA-56E56550C3A4}" type="datetimeFigureOut">
              <a:rPr lang="zh-TW" altLang="en-US" smtClean="0"/>
              <a:t>2020/11/2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3955-4E4D-4A33-B1BD-21F54B65CF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4413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25B0-D35F-4803-BFCA-56E56550C3A4}" type="datetimeFigureOut">
              <a:rPr lang="zh-TW" altLang="en-US" smtClean="0"/>
              <a:t>2020/11/2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3955-4E4D-4A33-B1BD-21F54B65CF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4317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25B0-D35F-4803-BFCA-56E56550C3A4}" type="datetimeFigureOut">
              <a:rPr lang="zh-TW" altLang="en-US" smtClean="0"/>
              <a:t>2020/11/2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3955-4E4D-4A33-B1BD-21F54B65CF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8232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25B0-D35F-4803-BFCA-56E56550C3A4}" type="datetimeFigureOut">
              <a:rPr lang="zh-TW" altLang="en-US" smtClean="0"/>
              <a:t>2020/11/2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3955-4E4D-4A33-B1BD-21F54B65CF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925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A25B0-D35F-4803-BFCA-56E56550C3A4}" type="datetimeFigureOut">
              <a:rPr lang="zh-TW" altLang="en-US" smtClean="0"/>
              <a:t>2020/11/2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63955-4E4D-4A33-B1BD-21F54B65CF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0085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5.png"/><Relationship Id="rId7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6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13" Type="http://schemas.openxmlformats.org/officeDocument/2006/relationships/image" Target="../media/image67.png"/><Relationship Id="rId3" Type="http://schemas.openxmlformats.org/officeDocument/2006/relationships/image" Target="../media/image56.png"/><Relationship Id="rId7" Type="http://schemas.openxmlformats.org/officeDocument/2006/relationships/image" Target="../media/image61.png"/><Relationship Id="rId12" Type="http://schemas.openxmlformats.org/officeDocument/2006/relationships/image" Target="../media/image6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11" Type="http://schemas.openxmlformats.org/officeDocument/2006/relationships/image" Target="../media/image65.png"/><Relationship Id="rId5" Type="http://schemas.openxmlformats.org/officeDocument/2006/relationships/image" Target="../media/image58.png"/><Relationship Id="rId10" Type="http://schemas.openxmlformats.org/officeDocument/2006/relationships/image" Target="../media/image64.png"/><Relationship Id="rId4" Type="http://schemas.openxmlformats.org/officeDocument/2006/relationships/image" Target="../media/image57.png"/><Relationship Id="rId9" Type="http://schemas.openxmlformats.org/officeDocument/2006/relationships/image" Target="../media/image6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9C65533-D2F3-4580-9BFF-DA2857D4CA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More Properties of Det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6223FBC-C7A7-400D-BCD3-82AE73B425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9979CE56-EF39-433E-A0D2-779BFF6A0242}"/>
              </a:ext>
            </a:extLst>
          </p:cNvPr>
          <p:cNvGrpSpPr/>
          <p:nvPr/>
        </p:nvGrpSpPr>
        <p:grpSpPr>
          <a:xfrm>
            <a:off x="1725877" y="5474027"/>
            <a:ext cx="5692246" cy="523220"/>
            <a:chOff x="1600200" y="5788679"/>
            <a:chExt cx="5692246" cy="523220"/>
          </a:xfrm>
        </p:grpSpPr>
        <p:sp>
          <p:nvSpPr>
            <p:cNvPr id="4" name="文字方塊 3">
              <a:extLst>
                <a:ext uri="{FF2B5EF4-FFF2-40B4-BE49-F238E27FC236}">
                  <a16:creationId xmlns:a16="http://schemas.microsoft.com/office/drawing/2014/main" id="{809E984D-0E62-47BA-84E6-1673C6688D54}"/>
                </a:ext>
              </a:extLst>
            </p:cNvPr>
            <p:cNvSpPr txBox="1"/>
            <p:nvPr/>
          </p:nvSpPr>
          <p:spPr>
            <a:xfrm>
              <a:off x="1600200" y="5788679"/>
              <a:ext cx="2445986" cy="52322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/>
                <a:t>A is invertible</a:t>
              </a:r>
              <a:endParaRPr lang="zh-TW" altLang="en-US" sz="2800" dirty="0"/>
            </a:p>
          </p:txBody>
        </p:sp>
        <p:sp>
          <p:nvSpPr>
            <p:cNvPr id="5" name="左-右雙向箭號 4">
              <a:extLst>
                <a:ext uri="{FF2B5EF4-FFF2-40B4-BE49-F238E27FC236}">
                  <a16:creationId xmlns:a16="http://schemas.microsoft.com/office/drawing/2014/main" id="{6B720825-60E2-47B0-AB36-D4FC443D86F7}"/>
                </a:ext>
              </a:extLst>
            </p:cNvPr>
            <p:cNvSpPr/>
            <p:nvPr/>
          </p:nvSpPr>
          <p:spPr>
            <a:xfrm>
              <a:off x="4158016" y="5872489"/>
              <a:ext cx="939800" cy="355600"/>
            </a:xfrm>
            <a:prstGeom prst="left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800"/>
            </a:p>
          </p:txBody>
        </p:sp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32EB1EF0-61DF-4968-8828-FC820025EA08}"/>
                </a:ext>
              </a:extLst>
            </p:cNvPr>
            <p:cNvSpPr txBox="1"/>
            <p:nvPr/>
          </p:nvSpPr>
          <p:spPr>
            <a:xfrm>
              <a:off x="5209646" y="5788679"/>
              <a:ext cx="2082800" cy="52322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0" lvl="1" algn="ctr"/>
              <a:r>
                <a:rPr lang="en-US" altLang="zh-TW" sz="2800" dirty="0" err="1"/>
                <a:t>det</a:t>
              </a:r>
              <a:r>
                <a:rPr lang="en-US" altLang="zh-TW" sz="2800" dirty="0"/>
                <a:t>(A) ≠  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41481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CA759971-35BF-44AB-9B6B-9D818A512B6E}"/>
                  </a:ext>
                </a:extLst>
              </p:cNvPr>
              <p:cNvSpPr txBox="1"/>
              <p:nvPr/>
            </p:nvSpPr>
            <p:spPr>
              <a:xfrm>
                <a:off x="1553125" y="1849131"/>
                <a:ext cx="2151294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CA759971-35BF-44AB-9B6B-9D818A512B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3125" y="1849131"/>
                <a:ext cx="2151294" cy="9766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DC044048-9C64-4995-8EA9-7C02DDF88BC8}"/>
                  </a:ext>
                </a:extLst>
              </p:cNvPr>
              <p:cNvSpPr txBox="1"/>
              <p:nvPr/>
            </p:nvSpPr>
            <p:spPr>
              <a:xfrm>
                <a:off x="1512848" y="3714479"/>
                <a:ext cx="2387640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DC044048-9C64-4995-8EA9-7C02DDF88B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848" y="3714479"/>
                <a:ext cx="2387640" cy="9766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0E61D49A-7E67-44C5-8314-EEE80C6ECC80}"/>
                  </a:ext>
                </a:extLst>
              </p:cNvPr>
              <p:cNvSpPr txBox="1"/>
              <p:nvPr/>
            </p:nvSpPr>
            <p:spPr>
              <a:xfrm>
                <a:off x="1512848" y="5458412"/>
                <a:ext cx="2158411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0E61D49A-7E67-44C5-8314-EEE80C6ECC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848" y="5458412"/>
                <a:ext cx="2158411" cy="9766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字方塊 6">
            <a:extLst>
              <a:ext uri="{FF2B5EF4-FFF2-40B4-BE49-F238E27FC236}">
                <a16:creationId xmlns:a16="http://schemas.microsoft.com/office/drawing/2014/main" id="{0B3FC011-D9CF-488A-96C9-EB5AE5E9D0E3}"/>
              </a:ext>
            </a:extLst>
          </p:cNvPr>
          <p:cNvSpPr txBox="1"/>
          <p:nvPr/>
        </p:nvSpPr>
        <p:spPr>
          <a:xfrm>
            <a:off x="678324" y="1278298"/>
            <a:ext cx="4281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Exchange the 2</a:t>
            </a:r>
            <a:r>
              <a:rPr lang="en-US" altLang="zh-TW" sz="2400" baseline="30000" dirty="0"/>
              <a:t>nd</a:t>
            </a:r>
            <a:r>
              <a:rPr lang="en-US" altLang="zh-TW" sz="2400" dirty="0"/>
              <a:t> and 3</a:t>
            </a:r>
            <a:r>
              <a:rPr lang="en-US" altLang="zh-TW" sz="2400" baseline="30000" dirty="0"/>
              <a:t>rd</a:t>
            </a:r>
            <a:r>
              <a:rPr lang="en-US" altLang="zh-TW" sz="2400" dirty="0"/>
              <a:t> rows</a:t>
            </a:r>
            <a:endParaRPr lang="zh-TW" altLang="en-US" sz="2400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F53A25B0-28CC-4FD6-BBA5-45BE567078D2}"/>
              </a:ext>
            </a:extLst>
          </p:cNvPr>
          <p:cNvSpPr txBox="1"/>
          <p:nvPr/>
        </p:nvSpPr>
        <p:spPr>
          <a:xfrm>
            <a:off x="678324" y="3102056"/>
            <a:ext cx="3628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Multiply the 2</a:t>
            </a:r>
            <a:r>
              <a:rPr lang="en-US" altLang="zh-TW" sz="2400" baseline="30000" dirty="0"/>
              <a:t>nd</a:t>
            </a:r>
            <a:r>
              <a:rPr lang="en-US" altLang="zh-TW" sz="2400" dirty="0"/>
              <a:t> row by -4</a:t>
            </a:r>
            <a:endParaRPr lang="zh-TW" altLang="en-US" sz="2400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73CB277A-A257-4A01-8A3D-B3801AA53B8F}"/>
              </a:ext>
            </a:extLst>
          </p:cNvPr>
          <p:cNvSpPr txBox="1"/>
          <p:nvPr/>
        </p:nvSpPr>
        <p:spPr>
          <a:xfrm>
            <a:off x="678324" y="4887205"/>
            <a:ext cx="4074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Adding 2 times row 1 to row 3</a:t>
            </a:r>
            <a:endParaRPr lang="zh-TW" altLang="en-US" sz="2400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2F84682D-5B9E-43BF-A89A-EA15F35D00B9}"/>
              </a:ext>
            </a:extLst>
          </p:cNvPr>
          <p:cNvSpPr txBox="1"/>
          <p:nvPr/>
        </p:nvSpPr>
        <p:spPr>
          <a:xfrm>
            <a:off x="1198039" y="439471"/>
            <a:ext cx="7028577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You have to proof that </a:t>
            </a:r>
            <a:r>
              <a:rPr lang="en-US" altLang="zh-TW" sz="2800" dirty="0" err="1"/>
              <a:t>det</a:t>
            </a:r>
            <a:r>
              <a:rPr lang="en-US" altLang="zh-TW" sz="2800" dirty="0"/>
              <a:t> EA = </a:t>
            </a:r>
            <a:r>
              <a:rPr lang="en-US" altLang="zh-TW" sz="2800" dirty="0" err="1"/>
              <a:t>det</a:t>
            </a:r>
            <a:r>
              <a:rPr lang="en-US" altLang="zh-TW" sz="2800" dirty="0"/>
              <a:t> E </a:t>
            </a:r>
            <a:r>
              <a:rPr lang="en-US" altLang="zh-TW" sz="2800" dirty="0" err="1"/>
              <a:t>det</a:t>
            </a:r>
            <a:r>
              <a:rPr lang="en-US" altLang="zh-TW" sz="2800" dirty="0"/>
              <a:t> A</a:t>
            </a:r>
            <a:endParaRPr lang="zh-TW" alt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660731BF-AA91-4A77-BFD1-D87C567BD607}"/>
                  </a:ext>
                </a:extLst>
              </p:cNvPr>
              <p:cNvSpPr txBox="1"/>
              <p:nvPr/>
            </p:nvSpPr>
            <p:spPr>
              <a:xfrm>
                <a:off x="5731189" y="1328666"/>
                <a:ext cx="23183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𝑑𝑒𝑡𝐴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660731BF-AA91-4A77-BFD1-D87C567BD6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1189" y="1328666"/>
                <a:ext cx="2318392" cy="369332"/>
              </a:xfrm>
              <a:prstGeom prst="rect">
                <a:avLst/>
              </a:prstGeom>
              <a:blipFill>
                <a:blip r:embed="rId5"/>
                <a:stretch>
                  <a:fillRect l="-2895" r="-2895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文字方塊 13">
                <a:extLst>
                  <a:ext uri="{FF2B5EF4-FFF2-40B4-BE49-F238E27FC236}">
                    <a16:creationId xmlns:a16="http://schemas.microsoft.com/office/drawing/2014/main" id="{C4D1DD46-A703-43FB-AC42-AFC8F7359D8C}"/>
                  </a:ext>
                </a:extLst>
              </p:cNvPr>
              <p:cNvSpPr txBox="1"/>
              <p:nvPr/>
            </p:nvSpPr>
            <p:spPr>
              <a:xfrm>
                <a:off x="5731189" y="3131226"/>
                <a:ext cx="249542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=−4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𝑑𝑒𝑡𝐴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14" name="文字方塊 13">
                <a:extLst>
                  <a:ext uri="{FF2B5EF4-FFF2-40B4-BE49-F238E27FC236}">
                    <a16:creationId xmlns:a16="http://schemas.microsoft.com/office/drawing/2014/main" id="{C4D1DD46-A703-43FB-AC42-AFC8F7359D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1189" y="3131226"/>
                <a:ext cx="2495427" cy="369332"/>
              </a:xfrm>
              <a:prstGeom prst="rect">
                <a:avLst/>
              </a:prstGeom>
              <a:blipFill>
                <a:blip r:embed="rId6"/>
                <a:stretch>
                  <a:fillRect l="-2683" r="-2439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文字方塊 15">
                <a:extLst>
                  <a:ext uri="{FF2B5EF4-FFF2-40B4-BE49-F238E27FC236}">
                    <a16:creationId xmlns:a16="http://schemas.microsoft.com/office/drawing/2014/main" id="{1E93D172-A583-45F6-BD68-6B07EDA1FDC4}"/>
                  </a:ext>
                </a:extLst>
              </p:cNvPr>
              <p:cNvSpPr txBox="1"/>
              <p:nvPr/>
            </p:nvSpPr>
            <p:spPr>
              <a:xfrm>
                <a:off x="5744506" y="4934827"/>
                <a:ext cx="209627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𝑑𝑒𝑡𝐴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16" name="文字方塊 15">
                <a:extLst>
                  <a:ext uri="{FF2B5EF4-FFF2-40B4-BE49-F238E27FC236}">
                    <a16:creationId xmlns:a16="http://schemas.microsoft.com/office/drawing/2014/main" id="{1E93D172-A583-45F6-BD68-6B07EDA1FD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4506" y="4934827"/>
                <a:ext cx="2096278" cy="369332"/>
              </a:xfrm>
              <a:prstGeom prst="rect">
                <a:avLst/>
              </a:prstGeom>
              <a:blipFill>
                <a:blip r:embed="rId7"/>
                <a:stretch>
                  <a:fillRect l="-3198" r="-3198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文字方塊 16">
                <a:extLst>
                  <a:ext uri="{FF2B5EF4-FFF2-40B4-BE49-F238E27FC236}">
                    <a16:creationId xmlns:a16="http://schemas.microsoft.com/office/drawing/2014/main" id="{3AE7D232-78BF-4FC7-B2EF-3D9CCC4B0F0A}"/>
                  </a:ext>
                </a:extLst>
              </p:cNvPr>
              <p:cNvSpPr txBox="1"/>
              <p:nvPr/>
            </p:nvSpPr>
            <p:spPr>
              <a:xfrm>
                <a:off x="5751623" y="2337438"/>
                <a:ext cx="16391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17" name="文字方塊 16">
                <a:extLst>
                  <a:ext uri="{FF2B5EF4-FFF2-40B4-BE49-F238E27FC236}">
                    <a16:creationId xmlns:a16="http://schemas.microsoft.com/office/drawing/2014/main" id="{3AE7D232-78BF-4FC7-B2EF-3D9CCC4B0F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1623" y="2337438"/>
                <a:ext cx="1639103" cy="369332"/>
              </a:xfrm>
              <a:prstGeom prst="rect">
                <a:avLst/>
              </a:prstGeom>
              <a:blipFill>
                <a:blip r:embed="rId8"/>
                <a:stretch>
                  <a:fillRect l="-4104" r="-4104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E9144F33-44A8-4CEA-89B1-B6AF7289335E}"/>
                  </a:ext>
                </a:extLst>
              </p:cNvPr>
              <p:cNvSpPr txBox="1"/>
              <p:nvPr/>
            </p:nvSpPr>
            <p:spPr>
              <a:xfrm>
                <a:off x="5744506" y="4156626"/>
                <a:ext cx="16462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E9144F33-44A8-4CEA-89B1-B6AF728933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4506" y="4156626"/>
                <a:ext cx="1646220" cy="369332"/>
              </a:xfrm>
              <a:prstGeom prst="rect">
                <a:avLst/>
              </a:prstGeom>
              <a:blipFill>
                <a:blip r:embed="rId9"/>
                <a:stretch>
                  <a:fillRect l="-4074" r="-4074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9CA2D416-1A4B-4585-B2F7-6661909627C1}"/>
                  </a:ext>
                </a:extLst>
              </p:cNvPr>
              <p:cNvSpPr txBox="1"/>
              <p:nvPr/>
            </p:nvSpPr>
            <p:spPr>
              <a:xfrm>
                <a:off x="5751623" y="5939489"/>
                <a:ext cx="141699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9CA2D416-1A4B-4585-B2F7-6661909627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1623" y="5939489"/>
                <a:ext cx="1416990" cy="369332"/>
              </a:xfrm>
              <a:prstGeom prst="rect">
                <a:avLst/>
              </a:prstGeom>
              <a:blipFill>
                <a:blip r:embed="rId10"/>
                <a:stretch>
                  <a:fillRect l="-4741" r="-4741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箭號: 向右 19">
            <a:extLst>
              <a:ext uri="{FF2B5EF4-FFF2-40B4-BE49-F238E27FC236}">
                <a16:creationId xmlns:a16="http://schemas.microsoft.com/office/drawing/2014/main" id="{A65B6EBD-4A32-42E1-A091-6CAA22BE00E1}"/>
              </a:ext>
            </a:extLst>
          </p:cNvPr>
          <p:cNvSpPr/>
          <p:nvPr/>
        </p:nvSpPr>
        <p:spPr>
          <a:xfrm>
            <a:off x="4752925" y="1328666"/>
            <a:ext cx="826465" cy="4112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箭號: 向右 21">
            <a:extLst>
              <a:ext uri="{FF2B5EF4-FFF2-40B4-BE49-F238E27FC236}">
                <a16:creationId xmlns:a16="http://schemas.microsoft.com/office/drawing/2014/main" id="{C2E7FFE3-5436-4113-9D7B-F6D291955876}"/>
              </a:ext>
            </a:extLst>
          </p:cNvPr>
          <p:cNvSpPr/>
          <p:nvPr/>
        </p:nvSpPr>
        <p:spPr>
          <a:xfrm>
            <a:off x="4752925" y="3083098"/>
            <a:ext cx="826465" cy="4112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箭號: 向右 23">
            <a:extLst>
              <a:ext uri="{FF2B5EF4-FFF2-40B4-BE49-F238E27FC236}">
                <a16:creationId xmlns:a16="http://schemas.microsoft.com/office/drawing/2014/main" id="{363A9D73-A384-4DE4-A88A-DBDAC1E61B47}"/>
              </a:ext>
            </a:extLst>
          </p:cNvPr>
          <p:cNvSpPr/>
          <p:nvPr/>
        </p:nvSpPr>
        <p:spPr>
          <a:xfrm>
            <a:off x="4752924" y="4925949"/>
            <a:ext cx="826465" cy="4112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文字方塊 24">
                <a:extLst>
                  <a:ext uri="{FF2B5EF4-FFF2-40B4-BE49-F238E27FC236}">
                    <a16:creationId xmlns:a16="http://schemas.microsoft.com/office/drawing/2014/main" id="{1E40DFD5-C020-4505-B09A-97A9E7677AD1}"/>
                  </a:ext>
                </a:extLst>
              </p:cNvPr>
              <p:cNvSpPr txBox="1"/>
              <p:nvPr/>
            </p:nvSpPr>
            <p:spPr>
              <a:xfrm>
                <a:off x="6751542" y="1879307"/>
                <a:ext cx="180511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𝑑𝑒𝑡𝐴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25" name="文字方塊 24">
                <a:extLst>
                  <a:ext uri="{FF2B5EF4-FFF2-40B4-BE49-F238E27FC236}">
                    <a16:creationId xmlns:a16="http://schemas.microsoft.com/office/drawing/2014/main" id="{1E40DFD5-C020-4505-B09A-97A9E7677A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1542" y="1879307"/>
                <a:ext cx="1805110" cy="369332"/>
              </a:xfrm>
              <a:prstGeom prst="rect">
                <a:avLst/>
              </a:prstGeom>
              <a:blipFill>
                <a:blip r:embed="rId11"/>
                <a:stretch>
                  <a:fillRect l="-1351" r="-3716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文字方塊 25">
                <a:extLst>
                  <a:ext uri="{FF2B5EF4-FFF2-40B4-BE49-F238E27FC236}">
                    <a16:creationId xmlns:a16="http://schemas.microsoft.com/office/drawing/2014/main" id="{2C52099F-10FE-4228-A81C-542C7D909303}"/>
                  </a:ext>
                </a:extLst>
              </p:cNvPr>
              <p:cNvSpPr txBox="1"/>
              <p:nvPr/>
            </p:nvSpPr>
            <p:spPr>
              <a:xfrm>
                <a:off x="6751541" y="3643926"/>
                <a:ext cx="181222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𝑑𝑒𝑡𝐴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26" name="文字方塊 25">
                <a:extLst>
                  <a:ext uri="{FF2B5EF4-FFF2-40B4-BE49-F238E27FC236}">
                    <a16:creationId xmlns:a16="http://schemas.microsoft.com/office/drawing/2014/main" id="{2C52099F-10FE-4228-A81C-542C7D9093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1541" y="3643926"/>
                <a:ext cx="1812227" cy="369332"/>
              </a:xfrm>
              <a:prstGeom prst="rect">
                <a:avLst/>
              </a:prstGeom>
              <a:blipFill>
                <a:blip r:embed="rId12"/>
                <a:stretch>
                  <a:fillRect l="-1347" r="-3704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文字方塊 27">
                <a:extLst>
                  <a:ext uri="{FF2B5EF4-FFF2-40B4-BE49-F238E27FC236}">
                    <a16:creationId xmlns:a16="http://schemas.microsoft.com/office/drawing/2014/main" id="{05806B47-90FB-4E1C-8AA8-5012EB9BF33D}"/>
                  </a:ext>
                </a:extLst>
              </p:cNvPr>
              <p:cNvSpPr txBox="1"/>
              <p:nvPr/>
            </p:nvSpPr>
            <p:spPr>
              <a:xfrm>
                <a:off x="6792645" y="5426789"/>
                <a:ext cx="181222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𝑑𝑒𝑡𝐴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28" name="文字方塊 27">
                <a:extLst>
                  <a:ext uri="{FF2B5EF4-FFF2-40B4-BE49-F238E27FC236}">
                    <a16:creationId xmlns:a16="http://schemas.microsoft.com/office/drawing/2014/main" id="{05806B47-90FB-4E1C-8AA8-5012EB9BF3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2645" y="5426789"/>
                <a:ext cx="1812227" cy="369332"/>
              </a:xfrm>
              <a:prstGeom prst="rect">
                <a:avLst/>
              </a:prstGeom>
              <a:blipFill>
                <a:blip r:embed="rId13"/>
                <a:stretch>
                  <a:fillRect l="-1342" r="-3356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0987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2" grpId="0"/>
      <p:bldP spid="14" grpId="0"/>
      <p:bldP spid="16" grpId="0"/>
      <p:bldP spid="17" grpId="0"/>
      <p:bldP spid="18" grpId="0"/>
      <p:bldP spid="19" grpId="0"/>
      <p:bldP spid="20" grpId="0" animBg="1"/>
      <p:bldP spid="22" grpId="0" animBg="1"/>
      <p:bldP spid="24" grpId="0" animBg="1"/>
      <p:bldP spid="25" grpId="0"/>
      <p:bldP spid="26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More Properties of Determinants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𝑑𝑒𝑡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𝑑𝑒𝑡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𝑑𝑒𝑡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endParaRPr lang="en-US" altLang="zh-TW" dirty="0"/>
              </a:p>
              <a:p>
                <a:r>
                  <a:rPr lang="en-US" altLang="zh-TW" dirty="0"/>
                  <a:t>Proof: </a:t>
                </a:r>
                <a:endParaRPr lang="zh-TW" altLang="en-US" dirty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字方塊 3"/>
          <p:cNvSpPr txBox="1"/>
          <p:nvPr/>
        </p:nvSpPr>
        <p:spPr>
          <a:xfrm>
            <a:off x="982640" y="2811439"/>
            <a:ext cx="3480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solidFill>
                  <a:srgbClr val="0000FF"/>
                </a:solidFill>
              </a:rPr>
              <a:t>If A is invertible:</a:t>
            </a:r>
            <a:endParaRPr lang="zh-TW" altLang="en-US" sz="2800" dirty="0">
              <a:solidFill>
                <a:srgbClr val="0000FF"/>
              </a:solidFill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4816809" y="2626773"/>
            <a:ext cx="3480179" cy="1415772"/>
            <a:chOff x="4816809" y="3334659"/>
            <a:chExt cx="3480179" cy="1415772"/>
          </a:xfrm>
        </p:grpSpPr>
        <p:sp>
          <p:nvSpPr>
            <p:cNvPr id="5" name="文字方塊 4"/>
            <p:cNvSpPr txBox="1"/>
            <p:nvPr/>
          </p:nvSpPr>
          <p:spPr>
            <a:xfrm>
              <a:off x="4816809" y="3334659"/>
              <a:ext cx="3480179" cy="954107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zh-TW" sz="2800" dirty="0"/>
                <a:t>You have to proof that </a:t>
              </a:r>
              <a:r>
                <a:rPr lang="en-US" altLang="zh-TW" sz="2800" dirty="0" err="1"/>
                <a:t>det</a:t>
              </a:r>
              <a:r>
                <a:rPr lang="en-US" altLang="zh-TW" sz="2800" dirty="0"/>
                <a:t> EA = </a:t>
              </a:r>
              <a:r>
                <a:rPr lang="en-US" altLang="zh-TW" sz="2800" dirty="0" err="1"/>
                <a:t>det</a:t>
              </a:r>
              <a:r>
                <a:rPr lang="en-US" altLang="zh-TW" sz="2800" dirty="0"/>
                <a:t> E </a:t>
              </a:r>
              <a:r>
                <a:rPr lang="en-US" altLang="zh-TW" sz="2800" dirty="0" err="1"/>
                <a:t>det</a:t>
              </a:r>
              <a:r>
                <a:rPr lang="en-US" altLang="zh-TW" sz="2800" dirty="0"/>
                <a:t> A</a:t>
              </a:r>
              <a:endParaRPr lang="zh-TW" altLang="en-US" sz="2800" dirty="0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4933241" y="4288766"/>
              <a:ext cx="32473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/>
                <a:t>(E is elementary matrix)</a:t>
              </a:r>
              <a:endParaRPr lang="zh-TW" altLang="en-US" sz="24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1615819" y="3365436"/>
                <a:ext cx="233025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5819" y="3365436"/>
                <a:ext cx="2330253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1349425" y="5000891"/>
                <a:ext cx="19077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9425" y="5000891"/>
                <a:ext cx="1907766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3514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1338240" y="4371038"/>
                <a:ext cx="495494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8240" y="4371038"/>
                <a:ext cx="4954946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3257191" y="4982099"/>
                <a:ext cx="478053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7191" y="4982099"/>
                <a:ext cx="4780539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255" b="-1475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3256072" y="5476371"/>
                <a:ext cx="40655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6072" y="5476371"/>
                <a:ext cx="4065537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300" b="-1475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3279018" y="6030769"/>
                <a:ext cx="263553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altLang="zh-TW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⋯</m:t>
                          </m:r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9018" y="6030769"/>
                <a:ext cx="2635530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694" b="-1475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5914548" y="6032851"/>
                <a:ext cx="150445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4548" y="6032851"/>
                <a:ext cx="1504451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1619" b="-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4792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More Properties of Determinants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/>
              <a:t>det</a:t>
            </a:r>
            <a:r>
              <a:rPr lang="en-US" altLang="zh-TW" dirty="0"/>
              <a:t> A = </a:t>
            </a:r>
            <a:r>
              <a:rPr lang="en-US" altLang="zh-TW" dirty="0" err="1"/>
              <a:t>det</a:t>
            </a:r>
            <a:r>
              <a:rPr lang="en-US" altLang="zh-TW" dirty="0"/>
              <a:t> A</a:t>
            </a:r>
            <a:r>
              <a:rPr lang="en-US" altLang="zh-TW" baseline="30000" dirty="0"/>
              <a:t>T</a:t>
            </a:r>
            <a:endParaRPr lang="en-US" altLang="zh-TW" dirty="0"/>
          </a:p>
          <a:p>
            <a:r>
              <a:rPr lang="en-US" altLang="zh-TW" dirty="0"/>
              <a:t>Proof: </a:t>
            </a:r>
            <a:endParaRPr lang="zh-TW" altLang="en-US" dirty="0"/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851746E4-F471-45CD-AF9A-F5AEB2B4E54F}"/>
              </a:ext>
            </a:extLst>
          </p:cNvPr>
          <p:cNvSpPr txBox="1"/>
          <p:nvPr/>
        </p:nvSpPr>
        <p:spPr>
          <a:xfrm>
            <a:off x="2115927" y="2986795"/>
            <a:ext cx="2440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A is not invertible</a:t>
            </a:r>
            <a:endParaRPr lang="zh-TW" altLang="en-US" sz="2400" dirty="0"/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FD058891-CBEE-408E-B729-A6978985172E}"/>
              </a:ext>
            </a:extLst>
          </p:cNvPr>
          <p:cNvSpPr txBox="1"/>
          <p:nvPr/>
        </p:nvSpPr>
        <p:spPr>
          <a:xfrm>
            <a:off x="2115926" y="3872874"/>
            <a:ext cx="2440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A</a:t>
            </a:r>
            <a:r>
              <a:rPr lang="en-US" altLang="zh-TW" sz="2400" baseline="30000" dirty="0"/>
              <a:t>T</a:t>
            </a:r>
            <a:r>
              <a:rPr lang="en-US" altLang="zh-TW" sz="2400" dirty="0"/>
              <a:t> is not invertible</a:t>
            </a:r>
            <a:endParaRPr lang="zh-TW" altLang="en-US" sz="2400" dirty="0"/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905FC8F3-0B1D-49BF-B90D-71983F430191}"/>
              </a:ext>
            </a:extLst>
          </p:cNvPr>
          <p:cNvSpPr txBox="1"/>
          <p:nvPr/>
        </p:nvSpPr>
        <p:spPr>
          <a:xfrm>
            <a:off x="1511492" y="5511005"/>
            <a:ext cx="2440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A is invertible</a:t>
            </a:r>
            <a:endParaRPr lang="zh-TW" altLang="en-US" sz="2400" dirty="0"/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02EE4A99-5756-4C37-A484-455E11A82A37}"/>
              </a:ext>
            </a:extLst>
          </p:cNvPr>
          <p:cNvSpPr/>
          <p:nvPr/>
        </p:nvSpPr>
        <p:spPr>
          <a:xfrm>
            <a:off x="3952167" y="5511005"/>
            <a:ext cx="43804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err="1"/>
              <a:t>det</a:t>
            </a:r>
            <a:r>
              <a:rPr lang="en-US" altLang="zh-TW" sz="2400" dirty="0"/>
              <a:t> E = </a:t>
            </a:r>
            <a:r>
              <a:rPr lang="en-US" altLang="zh-TW" sz="2400" dirty="0" err="1"/>
              <a:t>det</a:t>
            </a:r>
            <a:r>
              <a:rPr lang="en-US" altLang="zh-TW" sz="2400" dirty="0"/>
              <a:t> E</a:t>
            </a:r>
            <a:r>
              <a:rPr lang="en-US" altLang="zh-TW" sz="2400" baseline="30000" dirty="0"/>
              <a:t>T</a:t>
            </a:r>
            <a:r>
              <a:rPr lang="en-US" altLang="zh-TW" sz="2400" dirty="0"/>
              <a:t>  …… in the textbook</a:t>
            </a:r>
          </a:p>
        </p:txBody>
      </p: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B2A49810-2867-46E4-A880-D74F3165DE20}"/>
              </a:ext>
            </a:extLst>
          </p:cNvPr>
          <p:cNvCxnSpPr/>
          <p:nvPr/>
        </p:nvCxnSpPr>
        <p:spPr>
          <a:xfrm>
            <a:off x="-371959" y="4897464"/>
            <a:ext cx="1022888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向右箭號 6">
            <a:extLst>
              <a:ext uri="{FF2B5EF4-FFF2-40B4-BE49-F238E27FC236}">
                <a16:creationId xmlns:a16="http://schemas.microsoft.com/office/drawing/2014/main" id="{04DA8B46-FBF7-463F-BA59-B1A8BCCEB86B}"/>
              </a:ext>
            </a:extLst>
          </p:cNvPr>
          <p:cNvSpPr/>
          <p:nvPr/>
        </p:nvSpPr>
        <p:spPr>
          <a:xfrm>
            <a:off x="4703514" y="3036570"/>
            <a:ext cx="791570" cy="3613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5DA1B60B-D07D-4C9F-956E-6634EE5DBFBC}"/>
              </a:ext>
            </a:extLst>
          </p:cNvPr>
          <p:cNvSpPr txBox="1"/>
          <p:nvPr/>
        </p:nvSpPr>
        <p:spPr>
          <a:xfrm>
            <a:off x="5671162" y="2986795"/>
            <a:ext cx="2565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det A = 0</a:t>
            </a:r>
            <a:endParaRPr lang="zh-TW" altLang="en-US" sz="2400" dirty="0"/>
          </a:p>
        </p:txBody>
      </p:sp>
      <p:sp>
        <p:nvSpPr>
          <p:cNvPr id="41" name="向右箭號 6">
            <a:extLst>
              <a:ext uri="{FF2B5EF4-FFF2-40B4-BE49-F238E27FC236}">
                <a16:creationId xmlns:a16="http://schemas.microsoft.com/office/drawing/2014/main" id="{52B324D2-7B9B-4F49-BEBC-828857320301}"/>
              </a:ext>
            </a:extLst>
          </p:cNvPr>
          <p:cNvSpPr/>
          <p:nvPr/>
        </p:nvSpPr>
        <p:spPr>
          <a:xfrm>
            <a:off x="4703514" y="3954804"/>
            <a:ext cx="791570" cy="3613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D7039089-D827-4134-B0A7-F4CBB8B1101D}"/>
              </a:ext>
            </a:extLst>
          </p:cNvPr>
          <p:cNvSpPr txBox="1"/>
          <p:nvPr/>
        </p:nvSpPr>
        <p:spPr>
          <a:xfrm>
            <a:off x="5671161" y="3903669"/>
            <a:ext cx="2565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det A</a:t>
            </a:r>
            <a:r>
              <a:rPr lang="en-US" altLang="zh-TW" sz="2400" baseline="30000" dirty="0"/>
              <a:t>T</a:t>
            </a:r>
            <a:r>
              <a:rPr lang="en-US" altLang="zh-TW" sz="2400" dirty="0"/>
              <a:t> = 0</a:t>
            </a:r>
            <a:endParaRPr lang="zh-TW" altLang="en-US" sz="2400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E1DA9712-4EAC-4C77-A27A-2F810615CCBF}"/>
              </a:ext>
            </a:extLst>
          </p:cNvPr>
          <p:cNvSpPr txBox="1"/>
          <p:nvPr/>
        </p:nvSpPr>
        <p:spPr>
          <a:xfrm rot="5400000">
            <a:off x="5922250" y="3429000"/>
            <a:ext cx="834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/>
              <a:t>=</a:t>
            </a:r>
            <a:endParaRPr lang="zh-TW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43822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 animBg="1"/>
      <p:bldP spid="40" grpId="0"/>
      <p:bldP spid="41" grpId="0" animBg="1"/>
      <p:bldP spid="42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146E0FDE-32DC-4C9C-929A-DE24ABFEDA07}"/>
              </a:ext>
            </a:extLst>
          </p:cNvPr>
          <p:cNvSpPr/>
          <p:nvPr/>
        </p:nvSpPr>
        <p:spPr>
          <a:xfrm>
            <a:off x="2381752" y="479559"/>
            <a:ext cx="4380495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zh-TW" sz="2400" dirty="0" err="1"/>
              <a:t>det</a:t>
            </a:r>
            <a:r>
              <a:rPr lang="en-US" altLang="zh-TW" sz="2400" dirty="0"/>
              <a:t> E = </a:t>
            </a:r>
            <a:r>
              <a:rPr lang="en-US" altLang="zh-TW" sz="2400" dirty="0" err="1"/>
              <a:t>det</a:t>
            </a:r>
            <a:r>
              <a:rPr lang="en-US" altLang="zh-TW" sz="2400" dirty="0"/>
              <a:t> E</a:t>
            </a:r>
            <a:r>
              <a:rPr lang="en-US" altLang="zh-TW" sz="2400" baseline="30000" dirty="0"/>
              <a:t>T</a:t>
            </a:r>
            <a:r>
              <a:rPr lang="en-US" altLang="zh-TW" sz="2400" dirty="0"/>
              <a:t>  …… in the textbook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C84C4C05-9E8E-406F-9697-F2C6ADF60687}"/>
                  </a:ext>
                </a:extLst>
              </p:cNvPr>
              <p:cNvSpPr txBox="1"/>
              <p:nvPr/>
            </p:nvSpPr>
            <p:spPr>
              <a:xfrm>
                <a:off x="1553125" y="1849131"/>
                <a:ext cx="2151294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C84C4C05-9E8E-406F-9697-F2C6ADF606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3125" y="1849131"/>
                <a:ext cx="2151294" cy="9766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680E3A8B-9A6D-4CBB-9C6A-6AB2D00C1961}"/>
                  </a:ext>
                </a:extLst>
              </p:cNvPr>
              <p:cNvSpPr txBox="1"/>
              <p:nvPr/>
            </p:nvSpPr>
            <p:spPr>
              <a:xfrm>
                <a:off x="1512848" y="3714479"/>
                <a:ext cx="2387640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680E3A8B-9A6D-4CBB-9C6A-6AB2D00C19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848" y="3714479"/>
                <a:ext cx="2387640" cy="9766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9A95455A-B8BA-44B2-9128-76180C0D00E7}"/>
                  </a:ext>
                </a:extLst>
              </p:cNvPr>
              <p:cNvSpPr txBox="1"/>
              <p:nvPr/>
            </p:nvSpPr>
            <p:spPr>
              <a:xfrm>
                <a:off x="1512848" y="5458412"/>
                <a:ext cx="2158411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9A95455A-B8BA-44B2-9128-76180C0D00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848" y="5458412"/>
                <a:ext cx="2158411" cy="9766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字方塊 7">
            <a:extLst>
              <a:ext uri="{FF2B5EF4-FFF2-40B4-BE49-F238E27FC236}">
                <a16:creationId xmlns:a16="http://schemas.microsoft.com/office/drawing/2014/main" id="{D25F073C-8BA2-4AEB-A294-B966AF04DBA5}"/>
              </a:ext>
            </a:extLst>
          </p:cNvPr>
          <p:cNvSpPr txBox="1"/>
          <p:nvPr/>
        </p:nvSpPr>
        <p:spPr>
          <a:xfrm>
            <a:off x="678324" y="1278298"/>
            <a:ext cx="4281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Exchange the 2</a:t>
            </a:r>
            <a:r>
              <a:rPr lang="en-US" altLang="zh-TW" sz="2400" baseline="30000" dirty="0"/>
              <a:t>nd</a:t>
            </a:r>
            <a:r>
              <a:rPr lang="en-US" altLang="zh-TW" sz="2400" dirty="0"/>
              <a:t> and 3</a:t>
            </a:r>
            <a:r>
              <a:rPr lang="en-US" altLang="zh-TW" sz="2400" baseline="30000" dirty="0"/>
              <a:t>rd</a:t>
            </a:r>
            <a:r>
              <a:rPr lang="en-US" altLang="zh-TW" sz="2400" dirty="0"/>
              <a:t> rows</a:t>
            </a:r>
            <a:endParaRPr lang="zh-TW" altLang="en-US" sz="2400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2114806A-9516-47EF-9A83-811FB77F6A47}"/>
              </a:ext>
            </a:extLst>
          </p:cNvPr>
          <p:cNvSpPr txBox="1"/>
          <p:nvPr/>
        </p:nvSpPr>
        <p:spPr>
          <a:xfrm>
            <a:off x="678324" y="3102056"/>
            <a:ext cx="3628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Multiply the 2</a:t>
            </a:r>
            <a:r>
              <a:rPr lang="en-US" altLang="zh-TW" sz="2400" baseline="30000" dirty="0"/>
              <a:t>nd</a:t>
            </a:r>
            <a:r>
              <a:rPr lang="en-US" altLang="zh-TW" sz="2400" dirty="0"/>
              <a:t> row by -4</a:t>
            </a:r>
            <a:endParaRPr lang="zh-TW" altLang="en-US" sz="2400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05AC3FAE-C314-4413-BED3-52922AAAEAFD}"/>
              </a:ext>
            </a:extLst>
          </p:cNvPr>
          <p:cNvSpPr txBox="1"/>
          <p:nvPr/>
        </p:nvSpPr>
        <p:spPr>
          <a:xfrm>
            <a:off x="678324" y="4887205"/>
            <a:ext cx="4074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Adding 2 times row 1 to row 3</a:t>
            </a:r>
            <a:endParaRPr lang="zh-TW" alt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6640B5F2-622A-4E24-A1C4-9EAFFA422108}"/>
                  </a:ext>
                </a:extLst>
              </p:cNvPr>
              <p:cNvSpPr txBox="1"/>
              <p:nvPr/>
            </p:nvSpPr>
            <p:spPr>
              <a:xfrm>
                <a:off x="3680110" y="2103743"/>
                <a:ext cx="854080" cy="3991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m:rPr>
                              <m:sty m:val="p"/>
                            </m:rPr>
                            <a:rPr lang="en-US" altLang="zh-TW" sz="2400" i="1">
                              <a:latin typeface="Cambria Math" panose="02040503050406030204" pitchFamily="18" charset="0"/>
                            </a:rPr>
                            <m:t>T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6640B5F2-622A-4E24-A1C4-9EAFFA4221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0110" y="2103743"/>
                <a:ext cx="854080" cy="39914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B1AE06DB-EC2C-4274-9236-C58929D6713F}"/>
                  </a:ext>
                </a:extLst>
              </p:cNvPr>
              <p:cNvSpPr txBox="1"/>
              <p:nvPr/>
            </p:nvSpPr>
            <p:spPr>
              <a:xfrm>
                <a:off x="3880019" y="3943849"/>
                <a:ext cx="861197" cy="3991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  <m:sup>
                          <m:r>
                            <m:rPr>
                              <m:sty m:val="p"/>
                            </m:rPr>
                            <a:rPr lang="en-US" altLang="zh-TW" sz="2400" i="1">
                              <a:latin typeface="Cambria Math" panose="02040503050406030204" pitchFamily="18" charset="0"/>
                            </a:rPr>
                            <m:t>T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B1AE06DB-EC2C-4274-9236-C58929D671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0019" y="3943849"/>
                <a:ext cx="861197" cy="39914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161B62A7-9FD9-49E3-ABDE-F1B929DC9298}"/>
                  </a:ext>
                </a:extLst>
              </p:cNvPr>
              <p:cNvSpPr txBox="1"/>
              <p:nvPr/>
            </p:nvSpPr>
            <p:spPr>
              <a:xfrm>
                <a:off x="5677014" y="2164042"/>
                <a:ext cx="2170466" cy="3991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TW" sz="2400" i="1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m:rPr>
                              <m:sty m:val="p"/>
                            </m:rPr>
                            <a:rPr lang="en-US" altLang="zh-TW" sz="2400" i="1">
                              <a:latin typeface="Cambria Math" panose="02040503050406030204" pitchFamily="18" charset="0"/>
                            </a:rPr>
                            <m:t>T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161B62A7-9FD9-49E3-ABDE-F1B929DC92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7014" y="2164042"/>
                <a:ext cx="2170466" cy="39914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文字方塊 13">
                <a:extLst>
                  <a:ext uri="{FF2B5EF4-FFF2-40B4-BE49-F238E27FC236}">
                    <a16:creationId xmlns:a16="http://schemas.microsoft.com/office/drawing/2014/main" id="{D9C3C59B-108F-48A5-B092-283A1E762D19}"/>
                  </a:ext>
                </a:extLst>
              </p:cNvPr>
              <p:cNvSpPr txBox="1"/>
              <p:nvPr/>
            </p:nvSpPr>
            <p:spPr>
              <a:xfrm>
                <a:off x="5677014" y="3943849"/>
                <a:ext cx="2184701" cy="3991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TW" sz="2400" i="1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  <m:sup>
                          <m:r>
                            <m:rPr>
                              <m:sty m:val="p"/>
                            </m:rPr>
                            <a:rPr lang="en-US" altLang="zh-TW" sz="2400" i="1">
                              <a:latin typeface="Cambria Math" panose="02040503050406030204" pitchFamily="18" charset="0"/>
                            </a:rPr>
                            <m:t>T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14" name="文字方塊 13">
                <a:extLst>
                  <a:ext uri="{FF2B5EF4-FFF2-40B4-BE49-F238E27FC236}">
                    <a16:creationId xmlns:a16="http://schemas.microsoft.com/office/drawing/2014/main" id="{D9C3C59B-108F-48A5-B092-283A1E762D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7014" y="3943849"/>
                <a:ext cx="2184701" cy="39914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文字方塊 14">
                <a:extLst>
                  <a:ext uri="{FF2B5EF4-FFF2-40B4-BE49-F238E27FC236}">
                    <a16:creationId xmlns:a16="http://schemas.microsoft.com/office/drawing/2014/main" id="{F354409A-479E-494F-8084-C58BA03307D9}"/>
                  </a:ext>
                </a:extLst>
              </p:cNvPr>
              <p:cNvSpPr txBox="1"/>
              <p:nvPr/>
            </p:nvSpPr>
            <p:spPr>
              <a:xfrm>
                <a:off x="3900488" y="5434923"/>
                <a:ext cx="2317558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  <m:sup>
                          <m:r>
                            <m:rPr>
                              <m:sty m:val="p"/>
                            </m:rPr>
                            <a:rPr lang="en-US" altLang="zh-TW" sz="2400" i="1">
                              <a:latin typeface="Cambria Math" panose="02040503050406030204" pitchFamily="18" charset="0"/>
                            </a:rPr>
                            <m:t>T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15" name="文字方塊 14">
                <a:extLst>
                  <a:ext uri="{FF2B5EF4-FFF2-40B4-BE49-F238E27FC236}">
                    <a16:creationId xmlns:a16="http://schemas.microsoft.com/office/drawing/2014/main" id="{F354409A-479E-494F-8084-C58BA03307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0488" y="5434923"/>
                <a:ext cx="2317558" cy="97661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文字方塊 15">
                <a:extLst>
                  <a:ext uri="{FF2B5EF4-FFF2-40B4-BE49-F238E27FC236}">
                    <a16:creationId xmlns:a16="http://schemas.microsoft.com/office/drawing/2014/main" id="{03CB3A51-C620-4529-AB81-D44E1DCB897C}"/>
                  </a:ext>
                </a:extLst>
              </p:cNvPr>
              <p:cNvSpPr txBox="1"/>
              <p:nvPr/>
            </p:nvSpPr>
            <p:spPr>
              <a:xfrm>
                <a:off x="6538801" y="5723656"/>
                <a:ext cx="2184701" cy="3991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TW" sz="2400" i="1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  <m:sup>
                          <m:r>
                            <m:rPr>
                              <m:sty m:val="p"/>
                            </m:rPr>
                            <a:rPr lang="en-US" altLang="zh-TW" sz="2400" i="1">
                              <a:latin typeface="Cambria Math" panose="02040503050406030204" pitchFamily="18" charset="0"/>
                            </a:rPr>
                            <m:t>T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16" name="文字方塊 15">
                <a:extLst>
                  <a:ext uri="{FF2B5EF4-FFF2-40B4-BE49-F238E27FC236}">
                    <a16:creationId xmlns:a16="http://schemas.microsoft.com/office/drawing/2014/main" id="{03CB3A51-C620-4529-AB81-D44E1DCB89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8801" y="5723656"/>
                <a:ext cx="2184701" cy="39914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1574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More Properties of Determinants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/>
              <a:t>det</a:t>
            </a:r>
            <a:r>
              <a:rPr lang="en-US" altLang="zh-TW" dirty="0"/>
              <a:t> A = </a:t>
            </a:r>
            <a:r>
              <a:rPr lang="en-US" altLang="zh-TW" dirty="0" err="1"/>
              <a:t>det</a:t>
            </a:r>
            <a:r>
              <a:rPr lang="en-US" altLang="zh-TW" dirty="0"/>
              <a:t> A</a:t>
            </a:r>
            <a:r>
              <a:rPr lang="en-US" altLang="zh-TW" baseline="30000" dirty="0"/>
              <a:t>T</a:t>
            </a:r>
            <a:endParaRPr lang="en-US" altLang="zh-TW" dirty="0"/>
          </a:p>
          <a:p>
            <a:r>
              <a:rPr lang="en-US" altLang="zh-TW" dirty="0"/>
              <a:t>Proof: 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文字方塊 36">
                <a:extLst>
                  <a:ext uri="{FF2B5EF4-FFF2-40B4-BE49-F238E27FC236}">
                    <a16:creationId xmlns:a16="http://schemas.microsoft.com/office/drawing/2014/main" id="{905FC8F3-0B1D-49BF-B90D-71983F430191}"/>
                  </a:ext>
                </a:extLst>
              </p:cNvPr>
              <p:cNvSpPr txBox="1"/>
              <p:nvPr/>
            </p:nvSpPr>
            <p:spPr>
              <a:xfrm>
                <a:off x="1216457" y="2920115"/>
                <a:ext cx="233025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8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TW" sz="2800" dirty="0"/>
                  <a:t> is invertible</a:t>
                </a:r>
                <a:endParaRPr lang="zh-TW" altLang="en-US" sz="2800" dirty="0"/>
              </a:p>
            </p:txBody>
          </p:sp>
        </mc:Choice>
        <mc:Fallback>
          <p:sp>
            <p:nvSpPr>
              <p:cNvPr id="37" name="文字方塊 36">
                <a:extLst>
                  <a:ext uri="{FF2B5EF4-FFF2-40B4-BE49-F238E27FC236}">
                    <a16:creationId xmlns:a16="http://schemas.microsoft.com/office/drawing/2014/main" id="{905FC8F3-0B1D-49BF-B90D-71983F4301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457" y="2920115"/>
                <a:ext cx="2330253" cy="523220"/>
              </a:xfrm>
              <a:prstGeom prst="rect">
                <a:avLst/>
              </a:prstGeom>
              <a:blipFill>
                <a:blip r:embed="rId2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矩形 13">
            <a:extLst>
              <a:ext uri="{FF2B5EF4-FFF2-40B4-BE49-F238E27FC236}">
                <a16:creationId xmlns:a16="http://schemas.microsoft.com/office/drawing/2014/main" id="{674A8965-158F-4C77-9ADE-EF0FD6213990}"/>
              </a:ext>
            </a:extLst>
          </p:cNvPr>
          <p:cNvSpPr/>
          <p:nvPr/>
        </p:nvSpPr>
        <p:spPr>
          <a:xfrm>
            <a:off x="4134855" y="1458539"/>
            <a:ext cx="43804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err="1"/>
              <a:t>det</a:t>
            </a:r>
            <a:r>
              <a:rPr lang="en-US" altLang="zh-TW" sz="2400" dirty="0"/>
              <a:t> E = </a:t>
            </a:r>
            <a:r>
              <a:rPr lang="en-US" altLang="zh-TW" sz="2400" dirty="0" err="1"/>
              <a:t>det</a:t>
            </a:r>
            <a:r>
              <a:rPr lang="en-US" altLang="zh-TW" sz="2400" dirty="0"/>
              <a:t> E</a:t>
            </a:r>
            <a:r>
              <a:rPr lang="en-US" altLang="zh-TW" sz="2400" baseline="30000" dirty="0"/>
              <a:t>T</a:t>
            </a:r>
            <a:r>
              <a:rPr lang="en-US" altLang="zh-TW" sz="2400" dirty="0"/>
              <a:t>  …… in the textbook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4D8941D8-9EAD-411B-870F-E3F43684B5BC}"/>
                  </a:ext>
                </a:extLst>
              </p:cNvPr>
              <p:cNvSpPr txBox="1"/>
              <p:nvPr/>
            </p:nvSpPr>
            <p:spPr>
              <a:xfrm>
                <a:off x="3546710" y="2962005"/>
                <a:ext cx="233025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4D8941D8-9EAD-411B-870F-E3F43684B5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6710" y="2962005"/>
                <a:ext cx="2330253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文字方塊 16">
                <a:extLst>
                  <a:ext uri="{FF2B5EF4-FFF2-40B4-BE49-F238E27FC236}">
                    <a16:creationId xmlns:a16="http://schemas.microsoft.com/office/drawing/2014/main" id="{7D5C3315-AB72-4A9E-A2D5-060076B4FFCD}"/>
                  </a:ext>
                </a:extLst>
              </p:cNvPr>
              <p:cNvSpPr txBox="1"/>
              <p:nvPr/>
            </p:nvSpPr>
            <p:spPr>
              <a:xfrm>
                <a:off x="2699824" y="3626847"/>
                <a:ext cx="566706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17" name="文字方塊 16">
                <a:extLst>
                  <a:ext uri="{FF2B5EF4-FFF2-40B4-BE49-F238E27FC236}">
                    <a16:creationId xmlns:a16="http://schemas.microsoft.com/office/drawing/2014/main" id="{7D5C3315-AB72-4A9E-A2D5-060076B4FF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824" y="3626847"/>
                <a:ext cx="5667064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A127AC25-0F81-4A98-AAD5-BAD9ACB7F7E1}"/>
                  </a:ext>
                </a:extLst>
              </p:cNvPr>
              <p:cNvSpPr txBox="1"/>
              <p:nvPr/>
            </p:nvSpPr>
            <p:spPr>
              <a:xfrm>
                <a:off x="1216457" y="4433893"/>
                <a:ext cx="298754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⋯</m:t>
                              </m:r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A127AC25-0F81-4A98-AAD5-BAD9ACB7F7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457" y="4433893"/>
                <a:ext cx="2987549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D3BC13D3-5B90-4B83-9532-96750EFC8299}"/>
                  </a:ext>
                </a:extLst>
              </p:cNvPr>
              <p:cNvSpPr txBox="1"/>
              <p:nvPr/>
            </p:nvSpPr>
            <p:spPr>
              <a:xfrm>
                <a:off x="4134855" y="4455751"/>
                <a:ext cx="2642070" cy="4569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  <m:sup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sSup>
                        <m:s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  <m:sup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D3BC13D3-5B90-4B83-9532-96750EFC82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4855" y="4455751"/>
                <a:ext cx="2642070" cy="45698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文字方塊 21">
                <a:extLst>
                  <a:ext uri="{FF2B5EF4-FFF2-40B4-BE49-F238E27FC236}">
                    <a16:creationId xmlns:a16="http://schemas.microsoft.com/office/drawing/2014/main" id="{C1BF6DC6-180F-40C6-AAB7-C05A63921143}"/>
                  </a:ext>
                </a:extLst>
              </p:cNvPr>
              <p:cNvSpPr txBox="1"/>
              <p:nvPr/>
            </p:nvSpPr>
            <p:spPr>
              <a:xfrm>
                <a:off x="1216457" y="5169305"/>
                <a:ext cx="6466450" cy="491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e>
                      </m:d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e>
                      </m:d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22" name="文字方塊 21">
                <a:extLst>
                  <a:ext uri="{FF2B5EF4-FFF2-40B4-BE49-F238E27FC236}">
                    <a16:creationId xmlns:a16="http://schemas.microsoft.com/office/drawing/2014/main" id="{C1BF6DC6-180F-40C6-AAB7-C05A639211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457" y="5169305"/>
                <a:ext cx="6466450" cy="49154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文字方塊 22">
                <a:extLst>
                  <a:ext uri="{FF2B5EF4-FFF2-40B4-BE49-F238E27FC236}">
                    <a16:creationId xmlns:a16="http://schemas.microsoft.com/office/drawing/2014/main" id="{71D9ECBB-DF68-4D7F-8E63-756084AC3048}"/>
                  </a:ext>
                </a:extLst>
              </p:cNvPr>
              <p:cNvSpPr txBox="1"/>
              <p:nvPr/>
            </p:nvSpPr>
            <p:spPr>
              <a:xfrm>
                <a:off x="2600349" y="5866861"/>
                <a:ext cx="450193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23" name="文字方塊 22">
                <a:extLst>
                  <a:ext uri="{FF2B5EF4-FFF2-40B4-BE49-F238E27FC236}">
                    <a16:creationId xmlns:a16="http://schemas.microsoft.com/office/drawing/2014/main" id="{71D9ECBB-DF68-4D7F-8E63-756084AC30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0349" y="5866861"/>
                <a:ext cx="4501938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2721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  <p:bldP spid="5" grpId="0"/>
      <p:bldP spid="6" grpId="0"/>
      <p:bldP spid="22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More Properties of Determinants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/>
              <a:t>det</a:t>
            </a:r>
            <a:r>
              <a:rPr lang="en-US" altLang="zh-TW" dirty="0"/>
              <a:t> A = </a:t>
            </a:r>
            <a:r>
              <a:rPr lang="en-US" altLang="zh-TW" dirty="0" err="1"/>
              <a:t>det</a:t>
            </a:r>
            <a:r>
              <a:rPr lang="en-US" altLang="zh-TW" dirty="0"/>
              <a:t> A</a:t>
            </a:r>
            <a:r>
              <a:rPr lang="en-US" altLang="zh-TW" baseline="30000" dirty="0"/>
              <a:t>T</a:t>
            </a:r>
            <a:endParaRPr lang="en-US" altLang="zh-TW" dirty="0"/>
          </a:p>
          <a:p>
            <a:r>
              <a:rPr lang="en-US" altLang="zh-TW" dirty="0"/>
              <a:t>Proof: 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4134855" y="1458539"/>
            <a:ext cx="43804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err="1"/>
              <a:t>det</a:t>
            </a:r>
            <a:r>
              <a:rPr lang="en-US" altLang="zh-TW" sz="2400" dirty="0"/>
              <a:t> E = </a:t>
            </a:r>
            <a:r>
              <a:rPr lang="en-US" altLang="zh-TW" sz="2400" dirty="0" err="1"/>
              <a:t>det</a:t>
            </a:r>
            <a:r>
              <a:rPr lang="en-US" altLang="zh-TW" sz="2400" dirty="0"/>
              <a:t> E</a:t>
            </a:r>
            <a:r>
              <a:rPr lang="en-US" altLang="zh-TW" sz="2400" baseline="30000" dirty="0"/>
              <a:t>T</a:t>
            </a:r>
            <a:r>
              <a:rPr lang="en-US" altLang="zh-TW" sz="2400" dirty="0"/>
              <a:t>  …… in the textbook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2751286" y="2523495"/>
                <a:ext cx="426757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altLang="zh-TW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𝑠𝑢𝑚</m:t>
                      </m:r>
                      <m:r>
                        <a:rPr lang="en-US" altLang="zh-TW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altLang="zh-TW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zh-TW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! </m:t>
                      </m:r>
                      <m:r>
                        <a:rPr lang="en-US" altLang="zh-TW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𝑡𝑒𝑟𝑚𝑠</m:t>
                      </m:r>
                    </m:oMath>
                  </m:oMathPara>
                </a14:m>
                <a:endParaRPr lang="zh-TW" altLang="en-US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1286" y="2523495"/>
                <a:ext cx="4267579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5095408" y="3120162"/>
                <a:ext cx="2740366" cy="4692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zh-TW" altLang="en-US" sz="2800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zh-TW" altLang="en-US" sz="2800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zh-TW" altLang="en-US" sz="28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sub>
                      </m:sSub>
                      <m:r>
                        <a:rPr lang="en-US" altLang="zh-TW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zh-TW" altLang="en-US" sz="2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5408" y="3120162"/>
                <a:ext cx="2740366" cy="46929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字方塊 6"/>
          <p:cNvSpPr txBox="1"/>
          <p:nvPr/>
        </p:nvSpPr>
        <p:spPr>
          <a:xfrm>
            <a:off x="1713579" y="3120162"/>
            <a:ext cx="3425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Format of each term: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5051865" y="4982358"/>
                <a:ext cx="3144066" cy="4884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sSup>
                            <m:sSup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TW" altLang="en-US" sz="28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p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sSup>
                            <m:sSup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TW" altLang="en-US" sz="28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sSup>
                            <m:sSup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TW" altLang="en-US" sz="2800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TW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sSup>
                            <m:sSup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TW" altLang="en-US" sz="2800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1865" y="4982358"/>
                <a:ext cx="3144066" cy="48846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文字方塊 11"/>
          <p:cNvSpPr txBox="1"/>
          <p:nvPr/>
        </p:nvSpPr>
        <p:spPr>
          <a:xfrm>
            <a:off x="1670036" y="4982358"/>
            <a:ext cx="3425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Format of each term:</a:t>
            </a:r>
            <a:endParaRPr lang="zh-TW" altLang="en-US" sz="28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6212666" y="3768843"/>
            <a:ext cx="2573562" cy="95410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800" dirty="0"/>
              <a:t>permutation of 1,2, …, n</a:t>
            </a:r>
            <a:endParaRPr lang="zh-TW" altLang="en-US" sz="28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3169629" y="3778426"/>
            <a:ext cx="2917371" cy="95410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800" dirty="0"/>
              <a:t>Find an element in each row</a:t>
            </a:r>
            <a:endParaRPr lang="zh-TW" altLang="en-US" sz="2800" dirty="0"/>
          </a:p>
        </p:txBody>
      </p:sp>
      <p:cxnSp>
        <p:nvCxnSpPr>
          <p:cNvPr id="15" name="直線接點 14"/>
          <p:cNvCxnSpPr/>
          <p:nvPr/>
        </p:nvCxnSpPr>
        <p:spPr>
          <a:xfrm>
            <a:off x="5374469" y="3603062"/>
            <a:ext cx="180369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>
            <a:off x="5906631" y="3611880"/>
            <a:ext cx="180369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6456950" y="3603062"/>
            <a:ext cx="180369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7349369" y="3599324"/>
            <a:ext cx="180369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5590320" y="3603062"/>
            <a:ext cx="180369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6122482" y="3611880"/>
            <a:ext cx="180369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>
            <a:off x="6672801" y="3603062"/>
            <a:ext cx="180369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7565220" y="3599324"/>
            <a:ext cx="180369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字方塊 22"/>
          <p:cNvSpPr txBox="1"/>
          <p:nvPr/>
        </p:nvSpPr>
        <p:spPr>
          <a:xfrm>
            <a:off x="274786" y="3859638"/>
            <a:ext cx="24765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solidFill>
                  <a:srgbClr val="FF0000"/>
                </a:solidFill>
              </a:rPr>
              <a:t>Sorted by column indices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24" name="向下箭號 23"/>
          <p:cNvSpPr/>
          <p:nvPr/>
        </p:nvSpPr>
        <p:spPr>
          <a:xfrm>
            <a:off x="2558182" y="3777981"/>
            <a:ext cx="469900" cy="1201518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215945" y="5636605"/>
            <a:ext cx="2573562" cy="95410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800" dirty="0"/>
              <a:t>permutation of 1,2, …, n</a:t>
            </a:r>
            <a:endParaRPr lang="zh-TW" altLang="en-US" sz="2800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3113313" y="5671744"/>
            <a:ext cx="2917371" cy="95410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800" dirty="0"/>
              <a:t>Find an element in each column</a:t>
            </a:r>
            <a:endParaRPr lang="zh-TW" altLang="en-US" sz="2800" dirty="0"/>
          </a:p>
        </p:txBody>
      </p:sp>
      <p:cxnSp>
        <p:nvCxnSpPr>
          <p:cNvPr id="27" name="直線接點 26"/>
          <p:cNvCxnSpPr/>
          <p:nvPr/>
        </p:nvCxnSpPr>
        <p:spPr>
          <a:xfrm>
            <a:off x="5554838" y="5449413"/>
            <a:ext cx="180369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/>
        </p:nvCxnSpPr>
        <p:spPr>
          <a:xfrm>
            <a:off x="6212666" y="5457551"/>
            <a:ext cx="180369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>
            <a:off x="6853170" y="5449931"/>
            <a:ext cx="180369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/>
          <p:cNvCxnSpPr/>
          <p:nvPr/>
        </p:nvCxnSpPr>
        <p:spPr>
          <a:xfrm>
            <a:off x="7927610" y="5457551"/>
            <a:ext cx="180369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>
            <a:off x="5332353" y="5467137"/>
            <a:ext cx="180369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接點 31"/>
          <p:cNvCxnSpPr/>
          <p:nvPr/>
        </p:nvCxnSpPr>
        <p:spPr>
          <a:xfrm>
            <a:off x="5942113" y="5449413"/>
            <a:ext cx="180369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接點 32"/>
          <p:cNvCxnSpPr/>
          <p:nvPr/>
        </p:nvCxnSpPr>
        <p:spPr>
          <a:xfrm>
            <a:off x="6582616" y="5449931"/>
            <a:ext cx="180369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接點 33"/>
          <p:cNvCxnSpPr/>
          <p:nvPr/>
        </p:nvCxnSpPr>
        <p:spPr>
          <a:xfrm>
            <a:off x="7655405" y="5457551"/>
            <a:ext cx="180369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1825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1" grpId="0"/>
      <p:bldP spid="12" grpId="0"/>
      <p:bldP spid="13" grpId="0" animBg="1"/>
      <p:bldP spid="14" grpId="0" animBg="1"/>
      <p:bldP spid="23" grpId="0"/>
      <p:bldP spid="24" grpId="0" animBg="1"/>
      <p:bldP spid="25" grpId="0" animBg="1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7282" y="635715"/>
            <a:ext cx="8356656" cy="2482136"/>
            <a:chOff x="409710" y="635715"/>
            <a:chExt cx="11142208" cy="2482136"/>
          </a:xfrm>
        </p:grpSpPr>
        <p:sp>
          <p:nvSpPr>
            <p:cNvPr id="74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5460" y="759805"/>
            <a:ext cx="7729890" cy="1325563"/>
          </a:xfrm>
        </p:spPr>
        <p:txBody>
          <a:bodyPr>
            <a:normAutofit/>
          </a:bodyPr>
          <a:lstStyle/>
          <a:p>
            <a:r>
              <a:rPr lang="en-US" altLang="zh-TW" dirty="0">
                <a:solidFill>
                  <a:srgbClr val="FFFFFF"/>
                </a:solidFill>
              </a:rPr>
              <a:t>A </a:t>
            </a:r>
            <a:r>
              <a:rPr lang="en-US" altLang="zh-TW" dirty="0" err="1">
                <a:solidFill>
                  <a:srgbClr val="FFFFFF"/>
                </a:solidFill>
              </a:rPr>
              <a:t>v.s</a:t>
            </a:r>
            <a:r>
              <a:rPr lang="en-US" altLang="zh-TW" dirty="0">
                <a:solidFill>
                  <a:srgbClr val="FFFFFF"/>
                </a:solidFill>
              </a:rPr>
              <a:t>. A</a:t>
            </a:r>
            <a:r>
              <a:rPr lang="en-US" altLang="zh-TW" baseline="30000" dirty="0">
                <a:solidFill>
                  <a:srgbClr val="FFFFFF"/>
                </a:solidFill>
              </a:rPr>
              <a:t>T</a:t>
            </a:r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8678" y="2494450"/>
            <a:ext cx="3040158" cy="3563159"/>
          </a:xfrm>
        </p:spPr>
        <p:txBody>
          <a:bodyPr>
            <a:normAutofit/>
          </a:bodyPr>
          <a:lstStyle/>
          <a:p>
            <a:r>
              <a:rPr lang="en-US" altLang="zh-TW" dirty="0"/>
              <a:t>Rank A = Rank A</a:t>
            </a:r>
            <a:r>
              <a:rPr lang="en-US" altLang="zh-TW" baseline="30000" dirty="0"/>
              <a:t>T</a:t>
            </a:r>
            <a:endParaRPr lang="en-US" altLang="zh-TW" dirty="0"/>
          </a:p>
          <a:p>
            <a:r>
              <a:rPr lang="en-US" altLang="zh-TW" dirty="0"/>
              <a:t>det A = det A</a:t>
            </a:r>
            <a:r>
              <a:rPr lang="en-US" altLang="zh-TW" baseline="30000" dirty="0"/>
              <a:t>T</a:t>
            </a:r>
            <a:endParaRPr lang="en-US" altLang="zh-TW" dirty="0"/>
          </a:p>
          <a:p>
            <a:endParaRPr lang="zh-TW" altLang="en-US" dirty="0"/>
          </a:p>
        </p:txBody>
      </p:sp>
      <p:pic>
        <p:nvPicPr>
          <p:cNvPr id="1026" name="Picture 2" descr="一張含有 建築物, 建材, 石頭 的圖片&#10;&#10;自動產生的描述">
            <a:extLst>
              <a:ext uri="{FF2B5EF4-FFF2-40B4-BE49-F238E27FC236}">
                <a16:creationId xmlns:a16="http://schemas.microsoft.com/office/drawing/2014/main" id="{25BCBB65-A365-42CF-A0CD-D4F124C548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" r="5" b="5"/>
          <a:stretch/>
        </p:blipFill>
        <p:spPr bwMode="auto">
          <a:xfrm>
            <a:off x="4516552" y="2494450"/>
            <a:ext cx="3601803" cy="356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097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Properties of Determinants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altLang="zh-TW" sz="2400" dirty="0"/>
                  <a:t>Basic Property 1: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𝑑𝑒𝑡</m:t>
                    </m:r>
                    <m:d>
                      <m:d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</m:d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altLang="zh-TW" sz="2400" dirty="0"/>
                  <a:t> </a:t>
                </a:r>
                <a:endParaRPr lang="zh-TW" altLang="en-US" sz="2400" dirty="0"/>
              </a:p>
              <a:p>
                <a:r>
                  <a:rPr lang="en-US" altLang="zh-TW" sz="2400" dirty="0"/>
                  <a:t>Basic Property 2: Exchange rows reverse the sign of </a:t>
                </a:r>
                <a:r>
                  <a:rPr lang="en-US" altLang="zh-TW" sz="2400" dirty="0" err="1"/>
                  <a:t>det</a:t>
                </a:r>
                <a:endParaRPr lang="en-US" altLang="zh-TW" sz="2400" dirty="0"/>
              </a:p>
              <a:p>
                <a:pPr lvl="1"/>
                <a:r>
                  <a:rPr lang="en-US" altLang="zh-TW" dirty="0"/>
                  <a:t>If a matrix A has 2 equal rows, </a:t>
                </a:r>
                <a:r>
                  <a:rPr lang="en-US" altLang="zh-TW" dirty="0" err="1"/>
                  <a:t>det</a:t>
                </a:r>
                <a:r>
                  <a:rPr lang="en-US" altLang="zh-TW" dirty="0"/>
                  <a:t> A = 0 </a:t>
                </a:r>
              </a:p>
              <a:p>
                <a:r>
                  <a:rPr lang="en-US" altLang="zh-TW" sz="2400" dirty="0"/>
                  <a:t>Basic Property 3: Determinant is “linear” for each row</a:t>
                </a:r>
              </a:p>
              <a:p>
                <a:pPr lvl="1"/>
                <a:endParaRPr lang="en-US" altLang="zh-TW" dirty="0"/>
              </a:p>
              <a:p>
                <a:pPr lvl="1"/>
                <a:endParaRPr lang="en-US" altLang="zh-TW" dirty="0"/>
              </a:p>
              <a:p>
                <a:pPr lvl="1"/>
                <a:endParaRPr lang="en-US" altLang="zh-TW" dirty="0"/>
              </a:p>
              <a:p>
                <a:pPr lvl="1"/>
                <a:endParaRPr lang="en-US" altLang="zh-TW" dirty="0"/>
              </a:p>
              <a:p>
                <a:pPr lvl="1"/>
                <a:endParaRPr lang="en-US" altLang="zh-TW" dirty="0"/>
              </a:p>
              <a:p>
                <a:pPr lvl="1"/>
                <a:r>
                  <a:rPr lang="en-US" altLang="zh-TW" dirty="0"/>
                  <a:t>A row of zeros, det A = 0 </a:t>
                </a:r>
              </a:p>
              <a:p>
                <a:pPr lvl="1"/>
                <a:r>
                  <a:rPr lang="en-US" altLang="zh-TW" dirty="0"/>
                  <a:t>“Subtract k x row </a:t>
                </a:r>
                <a:r>
                  <a:rPr lang="en-US" altLang="zh-TW" dirty="0" err="1"/>
                  <a:t>i</a:t>
                </a:r>
                <a:r>
                  <a:rPr lang="en-US" altLang="zh-TW" dirty="0"/>
                  <a:t> from row j”</a:t>
                </a:r>
                <a:r>
                  <a:rPr lang="zh-TW" altLang="en-US" dirty="0"/>
                  <a:t> </a:t>
                </a:r>
                <a:r>
                  <a:rPr lang="en-US" altLang="zh-TW" dirty="0"/>
                  <a:t>does not change det</a:t>
                </a:r>
                <a:endParaRPr lang="zh-TW" altLang="en-US" dirty="0"/>
              </a:p>
              <a:p>
                <a:pPr lvl="1"/>
                <a:endParaRPr lang="en-US" altLang="zh-TW" dirty="0"/>
              </a:p>
              <a:p>
                <a:endParaRPr lang="zh-TW" altLang="en-US" sz="2400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961" b="-602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2247980" y="3708785"/>
                <a:ext cx="4244111" cy="6233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zh-TW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altLang="zh-TW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7980" y="3708785"/>
                <a:ext cx="4244111" cy="623376"/>
              </a:xfrm>
              <a:prstGeom prst="rect">
                <a:avLst/>
              </a:prstGeom>
              <a:blipFill>
                <a:blip r:embed="rId3"/>
                <a:stretch>
                  <a:fillRect b="-388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912472" y="4467097"/>
                <a:ext cx="7319055" cy="6440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altLang="zh-TW" sz="2400" b="0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altLang="zh-TW" sz="24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US" altLang="zh-TW" sz="24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  <m:e>
                                    <m:r>
                                      <a:rPr lang="en-US" altLang="zh-TW" sz="2400" b="0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altLang="zh-TW" sz="24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  <m:r>
                                      <a:rPr lang="en-US" altLang="zh-TW" sz="24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altLang="zh-TW" sz="2400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altLang="zh-TW" sz="2400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altLang="zh-TW" sz="240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US" altLang="zh-TW" sz="24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  <m:e>
                                    <m:r>
                                      <a:rPr lang="en-US" altLang="zh-TW" sz="240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  <m:r>
                                      <a:rPr lang="en-US" altLang="zh-TW" sz="24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472" y="4467097"/>
                <a:ext cx="7319055" cy="644087"/>
              </a:xfrm>
              <a:prstGeom prst="rect">
                <a:avLst/>
              </a:prstGeom>
              <a:blipFill>
                <a:blip r:embed="rId4"/>
                <a:stretch>
                  <a:fillRect b="-190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6540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Determinants for </a:t>
            </a:r>
            <a:br>
              <a:rPr lang="en-US" altLang="zh-TW" dirty="0"/>
            </a:br>
            <a:r>
              <a:rPr lang="en-US" altLang="zh-TW" dirty="0"/>
              <a:t>Upper Triangular Matrix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841828" y="1884177"/>
                <a:ext cx="2880212" cy="12207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828" y="1884177"/>
                <a:ext cx="2880212" cy="122078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537907" y="5958236"/>
                <a:ext cx="380274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907" y="5958236"/>
                <a:ext cx="3802743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字方塊 5"/>
          <p:cNvSpPr txBox="1"/>
          <p:nvPr/>
        </p:nvSpPr>
        <p:spPr>
          <a:xfrm>
            <a:off x="4017390" y="6001954"/>
            <a:ext cx="3145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(Products of diagonal)</a:t>
            </a:r>
            <a:endParaRPr lang="zh-TW" altLang="en-US" sz="24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4137934" y="2012699"/>
            <a:ext cx="3686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Killing everything above</a:t>
            </a:r>
            <a:endParaRPr lang="zh-TW" altLang="en-US" sz="24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6331407" y="3917351"/>
            <a:ext cx="1662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Property 1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3551844" y="4400875"/>
                <a:ext cx="4760790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⋯</m:t>
                                    </m:r>
                                  </m:e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⋮</m:t>
                                    </m:r>
                                  </m:e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⋱</m:t>
                                    </m:r>
                                  </m:e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⋮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⋯</m:t>
                                    </m:r>
                                  </m:e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1844" y="4400875"/>
                <a:ext cx="4760790" cy="113941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字方塊 10"/>
          <p:cNvSpPr txBox="1"/>
          <p:nvPr/>
        </p:nvSpPr>
        <p:spPr>
          <a:xfrm>
            <a:off x="4626007" y="2538437"/>
            <a:ext cx="3686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Does not change the </a:t>
            </a:r>
            <a:r>
              <a:rPr lang="en-US" altLang="zh-TW" sz="2400" dirty="0" err="1"/>
              <a:t>det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841828" y="3307652"/>
                <a:ext cx="4748095" cy="12207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zh-TW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2800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en-US" altLang="zh-TW" sz="28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⋯</m:t>
                                    </m:r>
                                  </m:e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⋮</m:t>
                                    </m:r>
                                  </m:e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⋱</m:t>
                                    </m:r>
                                  </m:e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⋮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⋯</m:t>
                                    </m:r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zh-TW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2800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en-US" altLang="zh-TW" sz="2800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828" y="3307652"/>
                <a:ext cx="4748095" cy="122078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文字方塊 12"/>
          <p:cNvSpPr txBox="1"/>
          <p:nvPr/>
        </p:nvSpPr>
        <p:spPr>
          <a:xfrm>
            <a:off x="2607759" y="4701637"/>
            <a:ext cx="98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i="1" u="sng" dirty="0">
                <a:solidFill>
                  <a:srgbClr val="0000FF"/>
                </a:solidFill>
              </a:rPr>
              <a:t>3-a</a:t>
            </a:r>
            <a:endParaRPr lang="zh-TW" altLang="en-US" sz="2800" b="1" i="1" u="sng" dirty="0">
              <a:solidFill>
                <a:srgbClr val="0000FF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6331406" y="5562148"/>
            <a:ext cx="1662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= 1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85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Determinant </a:t>
            </a:r>
            <a:r>
              <a:rPr lang="en-US" altLang="zh-TW" dirty="0" err="1"/>
              <a:t>v.s</a:t>
            </a:r>
            <a:r>
              <a:rPr lang="en-US" altLang="zh-TW" dirty="0"/>
              <a:t>. Invertible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1582821" y="2487921"/>
            <a:ext cx="906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A</a:t>
            </a:r>
            <a:endParaRPr lang="zh-TW" altLang="en-US" sz="28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6801105" y="2487921"/>
            <a:ext cx="906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R</a:t>
            </a:r>
            <a:endParaRPr lang="zh-TW" altLang="en-US" sz="28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2864105" y="2844045"/>
            <a:ext cx="3483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Elementary row operation</a:t>
            </a:r>
            <a:endParaRPr lang="zh-TW" altLang="en-US" sz="24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1979767" y="4529926"/>
            <a:ext cx="2197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Change sign</a:t>
            </a:r>
            <a:endParaRPr lang="zh-TW" altLang="en-US" sz="2400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1716968" y="1636898"/>
            <a:ext cx="2082800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A is invertible</a:t>
            </a:r>
            <a:endParaRPr lang="zh-TW" altLang="en-US" sz="2400" dirty="0"/>
          </a:p>
        </p:txBody>
      </p:sp>
      <p:sp>
        <p:nvSpPr>
          <p:cNvPr id="24" name="左-右雙向箭號 23"/>
          <p:cNvSpPr/>
          <p:nvPr/>
        </p:nvSpPr>
        <p:spPr>
          <a:xfrm>
            <a:off x="4123618" y="1689930"/>
            <a:ext cx="939800" cy="355600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5387268" y="1636898"/>
            <a:ext cx="2082800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1" algn="ctr"/>
            <a:r>
              <a:rPr lang="en-US" altLang="zh-TW" sz="2400" dirty="0" err="1"/>
              <a:t>det</a:t>
            </a:r>
            <a:r>
              <a:rPr lang="en-US" altLang="zh-TW" sz="2400" dirty="0"/>
              <a:t>(A) ≠  0</a:t>
            </a:r>
          </a:p>
        </p:txBody>
      </p:sp>
      <p:sp>
        <p:nvSpPr>
          <p:cNvPr id="3" name="向右箭號 2"/>
          <p:cNvSpPr/>
          <p:nvPr/>
        </p:nvSpPr>
        <p:spPr>
          <a:xfrm>
            <a:off x="2489383" y="2569191"/>
            <a:ext cx="4501568" cy="343281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1463401" y="3200724"/>
                <a:ext cx="117819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3401" y="3200724"/>
                <a:ext cx="1178199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6655454" y="3200724"/>
                <a:ext cx="117819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5454" y="3200724"/>
                <a:ext cx="1178199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文字方塊 29"/>
          <p:cNvSpPr txBox="1"/>
          <p:nvPr/>
        </p:nvSpPr>
        <p:spPr>
          <a:xfrm>
            <a:off x="628651" y="4529927"/>
            <a:ext cx="1721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Exchange:</a:t>
            </a:r>
            <a:endParaRPr lang="zh-TW" altLang="en-US" sz="2400" dirty="0"/>
          </a:p>
        </p:txBody>
      </p:sp>
      <p:sp>
        <p:nvSpPr>
          <p:cNvPr id="31" name="文字方塊 30"/>
          <p:cNvSpPr txBox="1"/>
          <p:nvPr/>
        </p:nvSpPr>
        <p:spPr>
          <a:xfrm>
            <a:off x="628650" y="5198767"/>
            <a:ext cx="1721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Scaling:</a:t>
            </a:r>
            <a:endParaRPr lang="zh-TW" altLang="en-US" sz="2400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628650" y="5867607"/>
            <a:ext cx="1721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Add row:</a:t>
            </a:r>
            <a:endParaRPr lang="zh-TW" altLang="en-US" sz="2400" dirty="0"/>
          </a:p>
        </p:txBody>
      </p:sp>
      <p:sp>
        <p:nvSpPr>
          <p:cNvPr id="33" name="文字方塊 32"/>
          <p:cNvSpPr txBox="1"/>
          <p:nvPr/>
        </p:nvSpPr>
        <p:spPr>
          <a:xfrm>
            <a:off x="1966486" y="5204680"/>
            <a:ext cx="2197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Multiply k</a:t>
            </a:r>
            <a:endParaRPr lang="zh-TW" altLang="en-US" sz="2400" dirty="0"/>
          </a:p>
        </p:txBody>
      </p:sp>
      <p:sp>
        <p:nvSpPr>
          <p:cNvPr id="34" name="文字方塊 33"/>
          <p:cNvSpPr txBox="1"/>
          <p:nvPr/>
        </p:nvSpPr>
        <p:spPr>
          <a:xfrm>
            <a:off x="1976718" y="5839405"/>
            <a:ext cx="2197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nothing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/>
              <p:cNvSpPr txBox="1"/>
              <p:nvPr/>
            </p:nvSpPr>
            <p:spPr>
              <a:xfrm>
                <a:off x="5622906" y="3701058"/>
                <a:ext cx="30892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5" name="文字方塊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2906" y="3701058"/>
                <a:ext cx="3089294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文字方塊 17"/>
          <p:cNvSpPr txBox="1"/>
          <p:nvPr/>
        </p:nvSpPr>
        <p:spPr>
          <a:xfrm>
            <a:off x="4189802" y="4345257"/>
            <a:ext cx="2822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If A is invertible,</a:t>
            </a:r>
            <a:endParaRPr lang="zh-TW" altLang="en-US" sz="2400" dirty="0"/>
          </a:p>
        </p:txBody>
      </p:sp>
      <p:sp>
        <p:nvSpPr>
          <p:cNvPr id="36" name="文字方塊 35"/>
          <p:cNvSpPr txBox="1"/>
          <p:nvPr/>
        </p:nvSpPr>
        <p:spPr>
          <a:xfrm>
            <a:off x="6423372" y="4345256"/>
            <a:ext cx="21431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R is identity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文字方塊 36"/>
              <p:cNvSpPr txBox="1"/>
              <p:nvPr/>
            </p:nvSpPr>
            <p:spPr>
              <a:xfrm>
                <a:off x="4679589" y="4860130"/>
                <a:ext cx="19758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7" name="文字方塊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589" y="4860130"/>
                <a:ext cx="1975865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文字方塊 37"/>
              <p:cNvSpPr txBox="1"/>
              <p:nvPr/>
            </p:nvSpPr>
            <p:spPr>
              <a:xfrm>
                <a:off x="6845300" y="4845592"/>
                <a:ext cx="19758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8" name="文字方塊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5300" y="4845592"/>
                <a:ext cx="1975865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向右箭號 38"/>
          <p:cNvSpPr/>
          <p:nvPr/>
        </p:nvSpPr>
        <p:spPr>
          <a:xfrm>
            <a:off x="6507210" y="4912052"/>
            <a:ext cx="504678" cy="343281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文字方塊 39"/>
          <p:cNvSpPr txBox="1"/>
          <p:nvPr/>
        </p:nvSpPr>
        <p:spPr>
          <a:xfrm>
            <a:off x="4164240" y="5388385"/>
            <a:ext cx="2822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If A is not invertible,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文字方塊 41"/>
              <p:cNvSpPr txBox="1"/>
              <p:nvPr/>
            </p:nvSpPr>
            <p:spPr>
              <a:xfrm>
                <a:off x="4634973" y="5977406"/>
                <a:ext cx="19758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2" name="文字方塊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4973" y="5977406"/>
                <a:ext cx="1975865" cy="46166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文字方塊 42"/>
              <p:cNvSpPr txBox="1"/>
              <p:nvPr/>
            </p:nvSpPr>
            <p:spPr>
              <a:xfrm>
                <a:off x="6800684" y="5962868"/>
                <a:ext cx="19758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3" name="文字方塊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0684" y="5962868"/>
                <a:ext cx="1975865" cy="46166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向右箭號 43"/>
          <p:cNvSpPr/>
          <p:nvPr/>
        </p:nvSpPr>
        <p:spPr>
          <a:xfrm>
            <a:off x="6462594" y="6029328"/>
            <a:ext cx="504678" cy="343281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文字方塊 44"/>
          <p:cNvSpPr txBox="1"/>
          <p:nvPr/>
        </p:nvSpPr>
        <p:spPr>
          <a:xfrm>
            <a:off x="6800684" y="5383063"/>
            <a:ext cx="21431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R has zero row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42635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4" grpId="0"/>
      <p:bldP spid="15" grpId="0"/>
      <p:bldP spid="3" grpId="0" animBg="1"/>
      <p:bldP spid="11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18" grpId="0"/>
      <p:bldP spid="36" grpId="0"/>
      <p:bldP spid="37" grpId="0"/>
      <p:bldP spid="38" grpId="0"/>
      <p:bldP spid="39" grpId="0" animBg="1"/>
      <p:bldP spid="40" grpId="0"/>
      <p:bldP spid="42" grpId="0"/>
      <p:bldP spid="43" grpId="0"/>
      <p:bldP spid="44" grpId="0" animBg="1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Invertible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65461"/>
          </a:xfrm>
        </p:spPr>
        <p:txBody>
          <a:bodyPr>
            <a:normAutofit/>
          </a:bodyPr>
          <a:lstStyle/>
          <a:p>
            <a:r>
              <a:rPr lang="en-US" altLang="zh-TW" sz="2400" dirty="0"/>
              <a:t>Let A be an n x n matrix. A is invertible if and only if</a:t>
            </a:r>
          </a:p>
          <a:p>
            <a:pPr lvl="1"/>
            <a:r>
              <a:rPr lang="en-US" altLang="zh-TW" dirty="0"/>
              <a:t>The columns of A span R</a:t>
            </a:r>
            <a:r>
              <a:rPr lang="en-US" altLang="zh-TW" baseline="30000" dirty="0"/>
              <a:t>n</a:t>
            </a:r>
          </a:p>
          <a:p>
            <a:pPr lvl="1"/>
            <a:r>
              <a:rPr lang="en-US" altLang="zh-TW" dirty="0"/>
              <a:t>For every b in R</a:t>
            </a:r>
            <a:r>
              <a:rPr lang="en-US" altLang="zh-TW" baseline="30000" dirty="0"/>
              <a:t>n</a:t>
            </a:r>
            <a:r>
              <a:rPr lang="en-US" altLang="zh-TW" dirty="0"/>
              <a:t>, the system Ax=b is consistent</a:t>
            </a:r>
          </a:p>
          <a:p>
            <a:pPr lvl="1"/>
            <a:r>
              <a:rPr lang="en-US" altLang="zh-TW" dirty="0"/>
              <a:t>The rank of A is n</a:t>
            </a:r>
          </a:p>
          <a:p>
            <a:pPr lvl="1"/>
            <a:r>
              <a:rPr lang="en-US" altLang="zh-TW" dirty="0"/>
              <a:t>The columns of A are linear independent</a:t>
            </a:r>
          </a:p>
          <a:p>
            <a:pPr lvl="1"/>
            <a:r>
              <a:rPr lang="en-US" altLang="zh-TW" dirty="0"/>
              <a:t>The only solution to Ax=0 is the zero vector</a:t>
            </a:r>
          </a:p>
          <a:p>
            <a:pPr lvl="1"/>
            <a:r>
              <a:rPr lang="en-US" altLang="zh-TW" dirty="0"/>
              <a:t>The nullity of A is zero</a:t>
            </a:r>
          </a:p>
          <a:p>
            <a:pPr lvl="1"/>
            <a:r>
              <a:rPr lang="en-US" altLang="zh-TW" dirty="0"/>
              <a:t>The reduced row echelon form of A is I</a:t>
            </a:r>
            <a:r>
              <a:rPr lang="en-US" altLang="zh-TW" baseline="-25000" dirty="0"/>
              <a:t>n</a:t>
            </a:r>
          </a:p>
          <a:p>
            <a:pPr lvl="1"/>
            <a:r>
              <a:rPr lang="en-US" altLang="zh-TW" dirty="0"/>
              <a:t>A is a product of elementary matrices</a:t>
            </a:r>
          </a:p>
          <a:p>
            <a:pPr lvl="1"/>
            <a:r>
              <a:rPr lang="en-US" altLang="zh-TW" dirty="0"/>
              <a:t>There exists an n x n matrix B such that BA = I</a:t>
            </a:r>
            <a:r>
              <a:rPr lang="en-US" altLang="zh-TW" baseline="-25000" dirty="0"/>
              <a:t>n</a:t>
            </a:r>
          </a:p>
          <a:p>
            <a:pPr lvl="1"/>
            <a:r>
              <a:rPr lang="en-US" altLang="zh-TW" dirty="0"/>
              <a:t>There exists an n x n matrix C such that AC = I</a:t>
            </a:r>
            <a:r>
              <a:rPr lang="en-US" altLang="zh-TW" baseline="-25000" dirty="0"/>
              <a:t>n</a:t>
            </a:r>
          </a:p>
          <a:p>
            <a:pPr lvl="1"/>
            <a:r>
              <a:rPr lang="en-US" altLang="zh-TW" dirty="0" err="1">
                <a:solidFill>
                  <a:srgbClr val="FF0000"/>
                </a:solidFill>
              </a:rPr>
              <a:t>det</a:t>
            </a:r>
            <a:r>
              <a:rPr lang="en-US" altLang="zh-TW" dirty="0">
                <a:solidFill>
                  <a:srgbClr val="FF0000"/>
                </a:solidFill>
              </a:rPr>
              <a:t>(A) ≠  0</a:t>
            </a:r>
          </a:p>
          <a:p>
            <a:pPr lvl="1"/>
            <a:endParaRPr lang="en-US" altLang="zh-TW" sz="2000" dirty="0"/>
          </a:p>
          <a:p>
            <a:pPr lvl="1"/>
            <a:endParaRPr lang="zh-TW" altLang="en-US" sz="2000" baseline="-25000" dirty="0"/>
          </a:p>
          <a:p>
            <a:pPr lvl="1"/>
            <a:endParaRPr lang="zh-TW" altLang="en-US" sz="2000" baseline="-25000" dirty="0"/>
          </a:p>
        </p:txBody>
      </p:sp>
      <p:sp>
        <p:nvSpPr>
          <p:cNvPr id="9" name="矩形 8"/>
          <p:cNvSpPr/>
          <p:nvPr/>
        </p:nvSpPr>
        <p:spPr>
          <a:xfrm>
            <a:off x="1103087" y="2249713"/>
            <a:ext cx="6212114" cy="116114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103087" y="3052195"/>
            <a:ext cx="6212114" cy="1911691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80068" y="2590530"/>
            <a:ext cx="798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onto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0" y="3601896"/>
            <a:ext cx="11584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One-on-one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103087" y="5014127"/>
            <a:ext cx="6212114" cy="105284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3943964" y="554008"/>
            <a:ext cx="4111466" cy="83099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zh-TW" sz="2400" dirty="0"/>
              <a:t>We collect one more properties for invertible!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76181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587500" y="1690689"/>
            <a:ext cx="2082800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A is invertible</a:t>
            </a:r>
            <a:endParaRPr lang="zh-TW" altLang="en-US" sz="2400" dirty="0"/>
          </a:p>
        </p:txBody>
      </p:sp>
      <p:sp>
        <p:nvSpPr>
          <p:cNvPr id="5" name="左-右雙向箭號 4"/>
          <p:cNvSpPr/>
          <p:nvPr/>
        </p:nvSpPr>
        <p:spPr>
          <a:xfrm>
            <a:off x="3994150" y="1743721"/>
            <a:ext cx="939800" cy="355600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5257800" y="1690689"/>
            <a:ext cx="2082800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1" algn="ctr"/>
            <a:r>
              <a:rPr lang="en-US" altLang="zh-TW" sz="2400" dirty="0" err="1"/>
              <a:t>det</a:t>
            </a:r>
            <a:r>
              <a:rPr lang="en-US" altLang="zh-TW" sz="2400" dirty="0"/>
              <a:t>(A) ≠ 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1170648" y="2695865"/>
                <a:ext cx="2916504" cy="11378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0648" y="2695865"/>
                <a:ext cx="2916504" cy="113787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字方塊 9"/>
          <p:cNvSpPr txBox="1"/>
          <p:nvPr/>
        </p:nvSpPr>
        <p:spPr>
          <a:xfrm>
            <a:off x="4270566" y="2619351"/>
            <a:ext cx="39433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For what scalar c is the matrix not invertible?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1456556" y="4259898"/>
                <a:ext cx="103425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6556" y="4259898"/>
                <a:ext cx="1034257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7059" r="-2353" b="-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直線接點 11"/>
          <p:cNvCxnSpPr/>
          <p:nvPr/>
        </p:nvCxnSpPr>
        <p:spPr>
          <a:xfrm>
            <a:off x="2162629" y="2704588"/>
            <a:ext cx="1764024" cy="1107939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 flipV="1">
            <a:off x="2138431" y="2846243"/>
            <a:ext cx="1744369" cy="9634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2196541" y="3192193"/>
            <a:ext cx="1036157" cy="65078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2821427" y="2695671"/>
            <a:ext cx="1036157" cy="65078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>
            <a:off x="2138431" y="3599639"/>
            <a:ext cx="440164" cy="27645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3553986" y="2713868"/>
            <a:ext cx="440164" cy="27645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 flipV="1">
            <a:off x="2178875" y="2762588"/>
            <a:ext cx="984305" cy="5436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 flipV="1">
            <a:off x="2889205" y="3208622"/>
            <a:ext cx="1011261" cy="55855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 flipV="1">
            <a:off x="3595963" y="3556170"/>
            <a:ext cx="348095" cy="1922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 flipV="1">
            <a:off x="2129419" y="2761614"/>
            <a:ext cx="348095" cy="1922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2756203" y="4265458"/>
                <a:ext cx="10254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∙0∙7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203" y="4265458"/>
                <a:ext cx="1025474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6548" r="-7143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3980200" y="4265857"/>
                <a:ext cx="17202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altLang="zh-TW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0200" y="4265857"/>
                <a:ext cx="1720279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3191" r="-3901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/>
              <p:cNvSpPr txBox="1"/>
              <p:nvPr/>
            </p:nvSpPr>
            <p:spPr>
              <a:xfrm>
                <a:off x="5899002" y="4256723"/>
                <a:ext cx="173938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altLang="zh-TW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002" y="4256723"/>
                <a:ext cx="1739387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3158" r="-3860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/>
              <p:cNvSpPr txBox="1"/>
              <p:nvPr/>
            </p:nvSpPr>
            <p:spPr>
              <a:xfrm>
                <a:off x="2512623" y="4779948"/>
                <a:ext cx="125470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∙0∙2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2623" y="4779948"/>
                <a:ext cx="1254702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485" r="-5825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/>
              <p:cNvSpPr txBox="1"/>
              <p:nvPr/>
            </p:nvSpPr>
            <p:spPr>
              <a:xfrm>
                <a:off x="3949551" y="4779948"/>
                <a:ext cx="222407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altLang="zh-TW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6" name="文字方塊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9551" y="4779948"/>
                <a:ext cx="2224070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548" r="-2740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字方塊 26"/>
              <p:cNvSpPr txBox="1"/>
              <p:nvPr/>
            </p:nvSpPr>
            <p:spPr>
              <a:xfrm>
                <a:off x="6359027" y="4779948"/>
                <a:ext cx="123559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altLang="zh-TW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7" name="文字方塊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9027" y="4779948"/>
                <a:ext cx="1235595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493" r="-5419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2178875" y="5330073"/>
                <a:ext cx="282917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=0−2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−2−7−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8875" y="5330073"/>
                <a:ext cx="2829172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645" r="-645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5088850" y="5330073"/>
                <a:ext cx="146956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=−3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−9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8850" y="5330073"/>
                <a:ext cx="1469568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1660" r="-4564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文字方塊 29"/>
          <p:cNvSpPr txBox="1"/>
          <p:nvPr/>
        </p:nvSpPr>
        <p:spPr>
          <a:xfrm>
            <a:off x="1329512" y="6020521"/>
            <a:ext cx="2202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not invertible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字方塊 30"/>
              <p:cNvSpPr txBox="1"/>
              <p:nvPr/>
            </p:nvSpPr>
            <p:spPr>
              <a:xfrm>
                <a:off x="4071411" y="6066687"/>
                <a:ext cx="17249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−9=0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1" name="文字方塊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1411" y="6066687"/>
                <a:ext cx="1724959" cy="369332"/>
              </a:xfrm>
              <a:prstGeom prst="rect">
                <a:avLst/>
              </a:prstGeom>
              <a:blipFill rotWithShape="0">
                <a:blip r:embed="rId12"/>
                <a:stretch>
                  <a:fillRect l="-707" r="-3534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字方塊 31"/>
              <p:cNvSpPr txBox="1"/>
              <p:nvPr/>
            </p:nvSpPr>
            <p:spPr>
              <a:xfrm>
                <a:off x="6597333" y="6068961"/>
                <a:ext cx="101906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2" name="文字方塊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7333" y="6068961"/>
                <a:ext cx="1019062" cy="369332"/>
              </a:xfrm>
              <a:prstGeom prst="rect">
                <a:avLst/>
              </a:prstGeom>
              <a:blipFill rotWithShape="0">
                <a:blip r:embed="rId13"/>
                <a:stretch>
                  <a:fillRect l="-3593" r="-7186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向右箭號 32"/>
          <p:cNvSpPr/>
          <p:nvPr/>
        </p:nvSpPr>
        <p:spPr>
          <a:xfrm>
            <a:off x="3441384" y="6116171"/>
            <a:ext cx="530317" cy="2836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向右箭號 33"/>
          <p:cNvSpPr/>
          <p:nvPr/>
        </p:nvSpPr>
        <p:spPr>
          <a:xfrm>
            <a:off x="5960612" y="6116171"/>
            <a:ext cx="530317" cy="2836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文字方塊 34"/>
          <p:cNvSpPr txBox="1"/>
          <p:nvPr/>
        </p:nvSpPr>
        <p:spPr>
          <a:xfrm>
            <a:off x="7063541" y="3517603"/>
            <a:ext cx="1711099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1" algn="ctr"/>
            <a:r>
              <a:rPr lang="en-US" altLang="zh-TW" sz="2400" dirty="0" err="1"/>
              <a:t>det</a:t>
            </a:r>
            <a:r>
              <a:rPr lang="en-US" altLang="zh-TW" sz="2400" dirty="0"/>
              <a:t>(A) =  0</a:t>
            </a:r>
          </a:p>
        </p:txBody>
      </p:sp>
    </p:spTree>
    <p:extLst>
      <p:ext uri="{BB962C8B-B14F-4D97-AF65-F5344CB8AC3E}">
        <p14:creationId xmlns:p14="http://schemas.microsoft.com/office/powerpoint/2010/main" val="1936235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 animBg="1"/>
      <p:bldP spid="34" grpId="0" animBg="1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More Properties of Determinants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803775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𝑑𝑒𝑡</m:t>
                    </m:r>
                    <m:d>
                      <m:dPr>
                        <m:ctrlP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d>
                    <m:r>
                      <a:rPr lang="en-US" altLang="zh-TW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𝑑𝑒𝑡</m:t>
                    </m:r>
                    <m:d>
                      <m:dPr>
                        <m:ctrlP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altLang="zh-TW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𝑑𝑒𝑡</m:t>
                    </m:r>
                    <m:d>
                      <m:dPr>
                        <m:ctrlP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endParaRPr lang="en-US" altLang="zh-TW" dirty="0"/>
              </a:p>
              <a:p>
                <a:endParaRPr lang="en-US" altLang="zh-TW" dirty="0"/>
              </a:p>
              <a:p>
                <a:endParaRPr lang="en-US" altLang="zh-TW" dirty="0"/>
              </a:p>
              <a:p>
                <a:endParaRPr lang="en-US" altLang="zh-TW" dirty="0"/>
              </a:p>
              <a:p>
                <a:endParaRPr lang="en-US" altLang="zh-TW" dirty="0"/>
              </a:p>
              <a:p>
                <a:endParaRPr lang="en-US" altLang="zh-TW" dirty="0"/>
              </a:p>
              <a:p>
                <a14:m>
                  <m:oMath xmlns:m="http://schemas.openxmlformats.org/officeDocument/2006/math">
                    <m:r>
                      <a:rPr lang="en-US" altLang="zh-TW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𝑑𝑒𝑡</m:t>
                    </m:r>
                    <m:d>
                      <m:dPr>
                        <m:ctrlPr>
                          <a:rPr lang="en-US" altLang="zh-TW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</m:e>
                    </m:d>
                    <m:r>
                      <a:rPr lang="en-US" altLang="zh-TW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𝑑𝑒𝑡</m:t>
                    </m:r>
                    <m:d>
                      <m:dPr>
                        <m:ctrlPr>
                          <a:rPr lang="en-US" altLang="zh-TW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endParaRPr lang="en-US" altLang="zh-TW" dirty="0"/>
              </a:p>
              <a:p>
                <a:pPr lvl="1"/>
                <a:r>
                  <a:rPr lang="en-US" altLang="zh-TW" dirty="0"/>
                  <a:t>Zero row → zero column </a:t>
                </a:r>
              </a:p>
              <a:p>
                <a:pPr lvl="1"/>
                <a:r>
                  <a:rPr lang="en-US" altLang="zh-TW" dirty="0"/>
                  <a:t>Same row → same column ……</a:t>
                </a:r>
              </a:p>
              <a:p>
                <a:pPr lvl="1"/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803775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896166" y="2273691"/>
                <a:ext cx="30413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Q: find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𝑑𝑒𝑡</m:t>
                    </m:r>
                    <m:d>
                      <m:d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e>
                    </m:d>
                  </m:oMath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166" y="2273691"/>
                <a:ext cx="3041396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3006"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1300869" y="3179405"/>
                <a:ext cx="46046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 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𝑑𝑒𝑡</m:t>
                    </m:r>
                    <m:d>
                      <m:d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e>
                    </m:d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𝑑𝑒𝑡</m:t>
                        </m:r>
                        <m:d>
                          <m:d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den>
                    </m:f>
                  </m:oMath>
                </a14:m>
                <a:r>
                  <a:rPr lang="en-US" altLang="zh-TW" sz="2400" dirty="0"/>
                  <a:t> 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0869" y="3179405"/>
                <a:ext cx="4604631" cy="461665"/>
              </a:xfrm>
              <a:prstGeom prst="rect">
                <a:avLst/>
              </a:prstGeom>
              <a:blipFill rotWithShape="0">
                <a:blip r:embed="rId5"/>
                <a:stretch>
                  <a:fillRect t="-126667" b="-194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1300869" y="2725915"/>
                <a:ext cx="245140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∵</m:t>
                      </m:r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0869" y="2725915"/>
                <a:ext cx="2451401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2976008" y="2738779"/>
                <a:ext cx="436391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6008" y="2738779"/>
                <a:ext cx="4363911" cy="46166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6706621" y="2725915"/>
                <a:ext cx="8140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6621" y="2725915"/>
                <a:ext cx="814009" cy="46166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896166" y="3692635"/>
                <a:ext cx="24209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Q: find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𝑑𝑒𝑡</m:t>
                    </m:r>
                    <m:d>
                      <m:d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166" y="3692635"/>
                <a:ext cx="2420910" cy="461665"/>
              </a:xfrm>
              <a:prstGeom prst="rect">
                <a:avLst/>
              </a:prstGeom>
              <a:blipFill rotWithShape="0">
                <a:blip r:embed="rId9"/>
                <a:stretch>
                  <a:fillRect l="-3778" t="-10667" b="-30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1219757" y="4227511"/>
                <a:ext cx="21838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757" y="4227511"/>
                <a:ext cx="2183843" cy="46166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5348155" y="1546869"/>
                <a:ext cx="3146666" cy="944169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8155" y="1546869"/>
                <a:ext cx="3146666" cy="944169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4931656" y="4227511"/>
                <a:ext cx="20556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𝑑𝑒𝑡</m:t>
                          </m:r>
                          <m:d>
                            <m:d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1656" y="4227511"/>
                <a:ext cx="2055637" cy="46166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2876019" y="4222424"/>
                <a:ext cx="20556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6019" y="4222424"/>
                <a:ext cx="2055637" cy="461665"/>
              </a:xfrm>
              <a:prstGeom prst="rect">
                <a:avLst/>
              </a:prstGeom>
              <a:blipFill rotWithShape="0">
                <a:blip r:embed="rId13"/>
                <a:stretch>
                  <a:fillRect r="-652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文字方塊 14"/>
          <p:cNvSpPr txBox="1"/>
          <p:nvPr/>
        </p:nvSpPr>
        <p:spPr>
          <a:xfrm>
            <a:off x="6921489" y="6180598"/>
            <a:ext cx="1993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P212 - 215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88740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 animBg="1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More Properties of Determinants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𝑑𝑒𝑡</m:t>
                    </m:r>
                    <m:d>
                      <m:dPr>
                        <m:ctrlP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d>
                    <m:r>
                      <a:rPr lang="en-US" altLang="zh-TW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𝑑𝑒𝑡</m:t>
                    </m:r>
                    <m:d>
                      <m:dPr>
                        <m:ctrlP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altLang="zh-TW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𝑑𝑒𝑡</m:t>
                    </m:r>
                    <m:d>
                      <m:dPr>
                        <m:ctrlP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endParaRPr lang="en-US" altLang="zh-TW" dirty="0"/>
              </a:p>
              <a:p>
                <a:r>
                  <a:rPr lang="en-US" altLang="zh-TW" dirty="0"/>
                  <a:t>Proof: 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字方塊 3"/>
          <p:cNvSpPr txBox="1"/>
          <p:nvPr/>
        </p:nvSpPr>
        <p:spPr>
          <a:xfrm>
            <a:off x="873458" y="2811439"/>
            <a:ext cx="3480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solidFill>
                  <a:srgbClr val="0000FF"/>
                </a:solidFill>
              </a:rPr>
              <a:t>If A is not invertible:</a:t>
            </a:r>
            <a:endParaRPr lang="zh-TW" altLang="en-US" sz="2800" dirty="0">
              <a:solidFill>
                <a:srgbClr val="0000FF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4790365" y="3469595"/>
            <a:ext cx="2565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AB is not invertible</a:t>
            </a:r>
            <a:endParaRPr lang="zh-TW" altLang="en-US" sz="24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1495994" y="3469595"/>
            <a:ext cx="2440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A is not invertible</a:t>
            </a:r>
            <a:endParaRPr lang="zh-TW" altLang="en-US" sz="2400" dirty="0"/>
          </a:p>
        </p:txBody>
      </p:sp>
      <p:sp>
        <p:nvSpPr>
          <p:cNvPr id="7" name="向右箭號 6"/>
          <p:cNvSpPr/>
          <p:nvPr/>
        </p:nvSpPr>
        <p:spPr>
          <a:xfrm>
            <a:off x="3936669" y="3519735"/>
            <a:ext cx="791570" cy="3613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向右箭號 7"/>
          <p:cNvSpPr/>
          <p:nvPr/>
        </p:nvSpPr>
        <p:spPr>
          <a:xfrm>
            <a:off x="3936669" y="4209989"/>
            <a:ext cx="791570" cy="3613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4790365" y="4109708"/>
            <a:ext cx="2565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err="1"/>
              <a:t>det</a:t>
            </a:r>
            <a:r>
              <a:rPr lang="en-US" altLang="zh-TW" sz="2400" dirty="0"/>
              <a:t> AB = 0</a:t>
            </a:r>
            <a:endParaRPr lang="zh-TW" altLang="en-US" sz="24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1495993" y="4797936"/>
            <a:ext cx="2440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A is not invertible</a:t>
            </a:r>
            <a:endParaRPr lang="zh-TW" altLang="en-US" sz="2400" dirty="0"/>
          </a:p>
        </p:txBody>
      </p:sp>
      <p:sp>
        <p:nvSpPr>
          <p:cNvPr id="11" name="向右箭號 10"/>
          <p:cNvSpPr/>
          <p:nvPr/>
        </p:nvSpPr>
        <p:spPr>
          <a:xfrm>
            <a:off x="3936668" y="4854398"/>
            <a:ext cx="791570" cy="3613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4804011" y="4782120"/>
            <a:ext cx="2565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err="1"/>
              <a:t>det</a:t>
            </a:r>
            <a:r>
              <a:rPr lang="en-US" altLang="zh-TW" sz="2400" dirty="0"/>
              <a:t> A = 0</a:t>
            </a:r>
            <a:endParaRPr lang="zh-TW" altLang="en-US" sz="2400" dirty="0"/>
          </a:p>
        </p:txBody>
      </p:sp>
      <p:sp>
        <p:nvSpPr>
          <p:cNvPr id="16" name="向右箭號 15"/>
          <p:cNvSpPr/>
          <p:nvPr/>
        </p:nvSpPr>
        <p:spPr>
          <a:xfrm>
            <a:off x="3936668" y="5418177"/>
            <a:ext cx="791570" cy="3613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/>
          <p:cNvSpPr txBox="1"/>
          <p:nvPr/>
        </p:nvSpPr>
        <p:spPr>
          <a:xfrm>
            <a:off x="4804011" y="5345899"/>
            <a:ext cx="2565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err="1"/>
              <a:t>det</a:t>
            </a:r>
            <a:r>
              <a:rPr lang="en-US" altLang="zh-TW" sz="2400" dirty="0"/>
              <a:t> A </a:t>
            </a:r>
            <a:r>
              <a:rPr lang="en-US" altLang="zh-TW" sz="2400" dirty="0" err="1"/>
              <a:t>det</a:t>
            </a:r>
            <a:r>
              <a:rPr lang="en-US" altLang="zh-TW" sz="2400" dirty="0"/>
              <a:t> B = 0</a:t>
            </a:r>
            <a:endParaRPr lang="zh-TW" altLang="en-US" sz="2400" dirty="0"/>
          </a:p>
        </p:txBody>
      </p:sp>
      <p:sp>
        <p:nvSpPr>
          <p:cNvPr id="18" name="弧形箭號 (左彎) 17"/>
          <p:cNvSpPr/>
          <p:nvPr/>
        </p:nvSpPr>
        <p:spPr>
          <a:xfrm>
            <a:off x="7056601" y="4156180"/>
            <a:ext cx="777923" cy="1699492"/>
          </a:xfrm>
          <a:prstGeom prst="curved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844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 animBg="1"/>
      <p:bldP spid="9" grpId="0"/>
      <p:bldP spid="10" grpId="0"/>
      <p:bldP spid="11" grpId="0" animBg="1"/>
      <p:bldP spid="12" grpId="0"/>
      <p:bldP spid="16" grpId="0" animBg="1"/>
      <p:bldP spid="17" grpId="0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More Properties of Determinants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𝑑𝑒𝑡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𝑑𝑒𝑡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𝑑𝑒𝑡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endParaRPr lang="en-US" altLang="zh-TW" dirty="0"/>
              </a:p>
              <a:p>
                <a:r>
                  <a:rPr lang="en-US" altLang="zh-TW" dirty="0"/>
                  <a:t>Proof: </a:t>
                </a:r>
                <a:endParaRPr lang="zh-TW" altLang="en-US" dirty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字方塊 3"/>
          <p:cNvSpPr txBox="1"/>
          <p:nvPr/>
        </p:nvSpPr>
        <p:spPr>
          <a:xfrm>
            <a:off x="982640" y="2811439"/>
            <a:ext cx="3480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solidFill>
                  <a:srgbClr val="0000FF"/>
                </a:solidFill>
              </a:rPr>
              <a:t>If A is invertible:</a:t>
            </a:r>
            <a:endParaRPr lang="zh-TW" altLang="en-US" sz="2800" dirty="0">
              <a:solidFill>
                <a:srgbClr val="0000FF"/>
              </a:solidFill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4816809" y="2626773"/>
            <a:ext cx="3480179" cy="1415772"/>
            <a:chOff x="4816809" y="3334659"/>
            <a:chExt cx="3480179" cy="1415772"/>
          </a:xfrm>
        </p:grpSpPr>
        <p:sp>
          <p:nvSpPr>
            <p:cNvPr id="5" name="文字方塊 4"/>
            <p:cNvSpPr txBox="1"/>
            <p:nvPr/>
          </p:nvSpPr>
          <p:spPr>
            <a:xfrm>
              <a:off x="4816809" y="3334659"/>
              <a:ext cx="3480179" cy="954107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zh-TW" sz="2800" dirty="0"/>
                <a:t>You have to proof that </a:t>
              </a:r>
              <a:r>
                <a:rPr lang="en-US" altLang="zh-TW" sz="2800" dirty="0" err="1"/>
                <a:t>det</a:t>
              </a:r>
              <a:r>
                <a:rPr lang="en-US" altLang="zh-TW" sz="2800" dirty="0"/>
                <a:t> EA = </a:t>
              </a:r>
              <a:r>
                <a:rPr lang="en-US" altLang="zh-TW" sz="2800" dirty="0" err="1"/>
                <a:t>det</a:t>
              </a:r>
              <a:r>
                <a:rPr lang="en-US" altLang="zh-TW" sz="2800" dirty="0"/>
                <a:t> E </a:t>
              </a:r>
              <a:r>
                <a:rPr lang="en-US" altLang="zh-TW" sz="2800" dirty="0" err="1"/>
                <a:t>det</a:t>
              </a:r>
              <a:r>
                <a:rPr lang="en-US" altLang="zh-TW" sz="2800" dirty="0"/>
                <a:t> A</a:t>
              </a:r>
              <a:endParaRPr lang="zh-TW" altLang="en-US" sz="2800" dirty="0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4933241" y="4288766"/>
              <a:ext cx="32473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/>
                <a:t>(E is elementary matrix)</a:t>
              </a:r>
              <a:endParaRPr lang="zh-TW" altLang="en-US" sz="24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1615819" y="3365436"/>
                <a:ext cx="233025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5819" y="3365436"/>
                <a:ext cx="2330253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8407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1268</Words>
  <Application>Microsoft Office PowerPoint</Application>
  <PresentationFormat>如螢幕大小 (4:3)</PresentationFormat>
  <Paragraphs>214</Paragraphs>
  <Slides>16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3" baseType="lpstr">
      <vt:lpstr>Helvetica Neue</vt:lpstr>
      <vt:lpstr>Roboto</vt:lpstr>
      <vt:lpstr>Arial</vt:lpstr>
      <vt:lpstr>Calibri</vt:lpstr>
      <vt:lpstr>Calibri Light</vt:lpstr>
      <vt:lpstr>Cambria Math</vt:lpstr>
      <vt:lpstr>Office 佈景主題</vt:lpstr>
      <vt:lpstr>More Properties of Det</vt:lpstr>
      <vt:lpstr>Properties of Determinants</vt:lpstr>
      <vt:lpstr>Determinants for  Upper Triangular Matrix</vt:lpstr>
      <vt:lpstr>Determinant v.s. Invertible</vt:lpstr>
      <vt:lpstr>Invertible</vt:lpstr>
      <vt:lpstr>Example</vt:lpstr>
      <vt:lpstr>More Properties of Determinants</vt:lpstr>
      <vt:lpstr>More Properties of Determinants</vt:lpstr>
      <vt:lpstr>More Properties of Determinants</vt:lpstr>
      <vt:lpstr>PowerPoint 簡報</vt:lpstr>
      <vt:lpstr>More Properties of Determinants</vt:lpstr>
      <vt:lpstr>More Properties of Determinants</vt:lpstr>
      <vt:lpstr>PowerPoint 簡報</vt:lpstr>
      <vt:lpstr>More Properties of Determinants</vt:lpstr>
      <vt:lpstr>More Properties of Determinants</vt:lpstr>
      <vt:lpstr>A v.s. 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Hung-yi Lee</dc:creator>
  <cp:lastModifiedBy>Hung-yi Lee</cp:lastModifiedBy>
  <cp:revision>20</cp:revision>
  <dcterms:created xsi:type="dcterms:W3CDTF">2020-11-01T09:15:35Z</dcterms:created>
  <dcterms:modified xsi:type="dcterms:W3CDTF">2020-11-02T15:29:39Z</dcterms:modified>
</cp:coreProperties>
</file>